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59"/>
  </p:sldMasterIdLst>
  <p:notesMasterIdLst>
    <p:notesMasterId r:id="rId98"/>
  </p:notesMasterIdLst>
  <p:handoutMasterIdLst>
    <p:handoutMasterId r:id="rId99"/>
  </p:handoutMasterIdLst>
  <p:sldIdLst>
    <p:sldId id="664" r:id="rId60"/>
    <p:sldId id="665" r:id="rId61"/>
    <p:sldId id="588" r:id="rId62"/>
    <p:sldId id="652" r:id="rId63"/>
    <p:sldId id="653" r:id="rId64"/>
    <p:sldId id="654" r:id="rId65"/>
    <p:sldId id="655" r:id="rId66"/>
    <p:sldId id="656" r:id="rId67"/>
    <p:sldId id="657" r:id="rId68"/>
    <p:sldId id="658" r:id="rId69"/>
    <p:sldId id="659" r:id="rId70"/>
    <p:sldId id="660" r:id="rId71"/>
    <p:sldId id="661" r:id="rId72"/>
    <p:sldId id="662" r:id="rId73"/>
    <p:sldId id="605" r:id="rId74"/>
    <p:sldId id="606" r:id="rId75"/>
    <p:sldId id="607" r:id="rId76"/>
    <p:sldId id="609" r:id="rId77"/>
    <p:sldId id="630" r:id="rId78"/>
    <p:sldId id="663" r:id="rId79"/>
    <p:sldId id="612" r:id="rId80"/>
    <p:sldId id="613" r:id="rId81"/>
    <p:sldId id="614" r:id="rId82"/>
    <p:sldId id="615" r:id="rId83"/>
    <p:sldId id="611" r:id="rId84"/>
    <p:sldId id="610" r:id="rId85"/>
    <p:sldId id="620" r:id="rId86"/>
    <p:sldId id="645" r:id="rId87"/>
    <p:sldId id="647" r:id="rId88"/>
    <p:sldId id="646" r:id="rId89"/>
    <p:sldId id="648" r:id="rId90"/>
    <p:sldId id="632" r:id="rId91"/>
    <p:sldId id="636" r:id="rId92"/>
    <p:sldId id="635" r:id="rId93"/>
    <p:sldId id="628" r:id="rId94"/>
    <p:sldId id="597" r:id="rId95"/>
    <p:sldId id="651" r:id="rId96"/>
    <p:sldId id="595" r:id="rId9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4FE"/>
    <a:srgbClr val="0073B4"/>
    <a:srgbClr val="438EB7"/>
    <a:srgbClr val="00B9F2"/>
    <a:srgbClr val="007AC2"/>
    <a:srgbClr val="C0E8FF"/>
    <a:srgbClr val="C8EBFF"/>
    <a:srgbClr val="053264"/>
    <a:srgbClr val="7BDBF4"/>
    <a:srgbClr val="8DE7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47" autoAdjust="0"/>
    <p:restoredTop sz="70196" autoAdjust="0"/>
  </p:normalViewPr>
  <p:slideViewPr>
    <p:cSldViewPr snapToGrid="0" snapToObjects="1" showGuides="1">
      <p:cViewPr varScale="1">
        <p:scale>
          <a:sx n="62" d="100"/>
          <a:sy n="62" d="100"/>
        </p:scale>
        <p:origin x="1661" y="62"/>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slide" Target="slides/slide4.xml"/><Relationship Id="rId68" Type="http://schemas.openxmlformats.org/officeDocument/2006/relationships/slide" Target="slides/slide9.xml"/><Relationship Id="rId84" Type="http://schemas.openxmlformats.org/officeDocument/2006/relationships/slide" Target="slides/slide25.xml"/><Relationship Id="rId89" Type="http://schemas.openxmlformats.org/officeDocument/2006/relationships/slide" Target="slides/slide30.xml"/><Relationship Id="rId7" Type="http://schemas.openxmlformats.org/officeDocument/2006/relationships/customXml" Target="../customXml/item7.xml"/><Relationship Id="rId71" Type="http://schemas.openxmlformats.org/officeDocument/2006/relationships/slide" Target="slides/slide12.xml"/><Relationship Id="rId92" Type="http://schemas.openxmlformats.org/officeDocument/2006/relationships/slide" Target="slides/slide33.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customXml" Target="../customXml/item53.xml"/><Relationship Id="rId58" Type="http://schemas.openxmlformats.org/officeDocument/2006/relationships/customXml" Target="../customXml/item58.xml"/><Relationship Id="rId66" Type="http://schemas.openxmlformats.org/officeDocument/2006/relationships/slide" Target="slides/slide7.xml"/><Relationship Id="rId74" Type="http://schemas.openxmlformats.org/officeDocument/2006/relationships/slide" Target="slides/slide15.xml"/><Relationship Id="rId79" Type="http://schemas.openxmlformats.org/officeDocument/2006/relationships/slide" Target="slides/slide20.xml"/><Relationship Id="rId87" Type="http://schemas.openxmlformats.org/officeDocument/2006/relationships/slide" Target="slides/slide28.xml"/><Relationship Id="rId102"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slide" Target="slides/slide2.xml"/><Relationship Id="rId82" Type="http://schemas.openxmlformats.org/officeDocument/2006/relationships/slide" Target="slides/slide23.xml"/><Relationship Id="rId90" Type="http://schemas.openxmlformats.org/officeDocument/2006/relationships/slide" Target="slides/slide31.xml"/><Relationship Id="rId95" Type="http://schemas.openxmlformats.org/officeDocument/2006/relationships/slide" Target="slides/slide36.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slide" Target="slides/slide5.xml"/><Relationship Id="rId69" Type="http://schemas.openxmlformats.org/officeDocument/2006/relationships/slide" Target="slides/slide10.xml"/><Relationship Id="rId77" Type="http://schemas.openxmlformats.org/officeDocument/2006/relationships/slide" Target="slides/slide18.xml"/><Relationship Id="rId100"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13.xml"/><Relationship Id="rId80" Type="http://schemas.openxmlformats.org/officeDocument/2006/relationships/slide" Target="slides/slide21.xml"/><Relationship Id="rId85" Type="http://schemas.openxmlformats.org/officeDocument/2006/relationships/slide" Target="slides/slide26.xml"/><Relationship Id="rId93" Type="http://schemas.openxmlformats.org/officeDocument/2006/relationships/slide" Target="slides/slide34.xml"/><Relationship Id="rId98"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slideMaster" Target="slideMasters/slideMaster1.xml"/><Relationship Id="rId67" Type="http://schemas.openxmlformats.org/officeDocument/2006/relationships/slide" Target="slides/slide8.xml"/><Relationship Id="rId103" Type="http://schemas.openxmlformats.org/officeDocument/2006/relationships/tableStyles" Target="tableStyles.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slide" Target="slides/slide3.xml"/><Relationship Id="rId70" Type="http://schemas.openxmlformats.org/officeDocument/2006/relationships/slide" Target="slides/slide11.xml"/><Relationship Id="rId75" Type="http://schemas.openxmlformats.org/officeDocument/2006/relationships/slide" Target="slides/slide16.xml"/><Relationship Id="rId83" Type="http://schemas.openxmlformats.org/officeDocument/2006/relationships/slide" Target="slides/slide24.xml"/><Relationship Id="rId88" Type="http://schemas.openxmlformats.org/officeDocument/2006/relationships/slide" Target="slides/slide29.xml"/><Relationship Id="rId91" Type="http://schemas.openxmlformats.org/officeDocument/2006/relationships/slide" Target="slides/slide32.xml"/><Relationship Id="rId96"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slide" Target="slides/slide1.xml"/><Relationship Id="rId65" Type="http://schemas.openxmlformats.org/officeDocument/2006/relationships/slide" Target="slides/slide6.xml"/><Relationship Id="rId73" Type="http://schemas.openxmlformats.org/officeDocument/2006/relationships/slide" Target="slides/slide14.xml"/><Relationship Id="rId78" Type="http://schemas.openxmlformats.org/officeDocument/2006/relationships/slide" Target="slides/slide19.xml"/><Relationship Id="rId81" Type="http://schemas.openxmlformats.org/officeDocument/2006/relationships/slide" Target="slides/slide22.xml"/><Relationship Id="rId86" Type="http://schemas.openxmlformats.org/officeDocument/2006/relationships/slide" Target="slides/slide27.xml"/><Relationship Id="rId94" Type="http://schemas.openxmlformats.org/officeDocument/2006/relationships/slide" Target="slides/slide35.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17.xml"/><Relationship Id="rId97"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dirty="0" smtClean="0"/>
            <a:t>Input Values</a:t>
          </a:r>
          <a:endParaRPr lang="en-GB" sz="2000" dirty="0"/>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dirty="0" smtClean="0"/>
            <a:t>Arcade</a:t>
          </a:r>
        </a:p>
        <a:p>
          <a:r>
            <a:rPr lang="en-GB" sz="2000" dirty="0" smtClean="0"/>
            <a:t>Expression</a:t>
          </a:r>
          <a:endParaRPr lang="en-GB" sz="2000" dirty="0"/>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dirty="0" smtClean="0"/>
            <a:t>Result Value</a:t>
          </a:r>
          <a:endParaRPr lang="en-GB" sz="2000" dirty="0"/>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t>
        <a:bodyPr/>
        <a:lstStyle/>
        <a:p>
          <a:endParaRPr lang="en-GB"/>
        </a:p>
      </dgm:t>
    </dgm:pt>
    <dgm:pt modelId="{59588751-942C-44C8-9FC4-242EC47CCE3E}" type="pres">
      <dgm:prSet presAssocID="{C123C785-E9AF-43BA-95C0-5999392204DE}" presName="sibTrans" presStyleLbl="sibTrans2D1" presStyleIdx="0" presStyleCnt="2"/>
      <dgm:spPr/>
      <dgm:t>
        <a:bodyPr/>
        <a:lstStyle/>
        <a:p>
          <a:endParaRPr lang="en-GB"/>
        </a:p>
      </dgm:t>
    </dgm:pt>
    <dgm:pt modelId="{72540074-A9D2-4F26-B946-A12D6BB162DD}" type="pres">
      <dgm:prSet presAssocID="{C123C785-E9AF-43BA-95C0-5999392204DE}" presName="connectorText" presStyleLbl="sibTrans2D1" presStyleIdx="0" presStyleCnt="2"/>
      <dgm:spPr/>
      <dgm:t>
        <a:bodyPr/>
        <a:lstStyle/>
        <a:p>
          <a:endParaRPr lang="en-GB"/>
        </a:p>
      </dgm:t>
    </dgm:pt>
    <dgm:pt modelId="{03ED1299-AD0E-41BD-807D-BEFEDC2117BE}" type="pres">
      <dgm:prSet presAssocID="{2DC01E54-415C-45F4-B32E-48A28D1B3BCC}" presName="node" presStyleLbl="node1" presStyleIdx="1" presStyleCnt="3">
        <dgm:presLayoutVars>
          <dgm:bulletEnabled val="1"/>
        </dgm:presLayoutVars>
      </dgm:prSet>
      <dgm:spPr/>
      <dgm:t>
        <a:bodyPr/>
        <a:lstStyle/>
        <a:p>
          <a:endParaRPr lang="en-GB"/>
        </a:p>
      </dgm:t>
    </dgm:pt>
    <dgm:pt modelId="{B42DF14D-836F-49BC-B862-BE82FF06EE5E}" type="pres">
      <dgm:prSet presAssocID="{9C43EF96-880D-4D10-BF63-391E9B7AFE3E}" presName="sibTrans" presStyleLbl="sibTrans2D1" presStyleIdx="1" presStyleCnt="2"/>
      <dgm:spPr/>
      <dgm:t>
        <a:bodyPr/>
        <a:lstStyle/>
        <a:p>
          <a:endParaRPr lang="en-GB"/>
        </a:p>
      </dgm:t>
    </dgm:pt>
    <dgm:pt modelId="{A9478C8A-3AB2-4EE2-A7E7-78BE432676E7}" type="pres">
      <dgm:prSet presAssocID="{9C43EF96-880D-4D10-BF63-391E9B7AFE3E}" presName="connectorText" presStyleLbl="sibTrans2D1" presStyleIdx="1" presStyleCnt="2"/>
      <dgm:spPr/>
      <dgm:t>
        <a:bodyPr/>
        <a:lstStyle/>
        <a:p>
          <a:endParaRPr lang="en-GB"/>
        </a:p>
      </dgm:t>
    </dgm:pt>
    <dgm:pt modelId="{C81B985E-C1F5-4049-BF0A-22EB57188126}" type="pres">
      <dgm:prSet presAssocID="{7F128448-4AC9-46CC-95F9-456658D3E9EE}" presName="node" presStyleLbl="node1" presStyleIdx="2" presStyleCnt="3">
        <dgm:presLayoutVars>
          <dgm:bulletEnabled val="1"/>
        </dgm:presLayoutVars>
      </dgm:prSet>
      <dgm:spPr/>
      <dgm:t>
        <a:bodyPr/>
        <a:lstStyle/>
        <a:p>
          <a:endParaRPr lang="en-GB"/>
        </a:p>
      </dgm:t>
    </dgm:pt>
  </dgm:ptLst>
  <dgm:cxnLst>
    <dgm:cxn modelId="{6BD4A128-086E-45D8-864E-03C60680B8CC}" type="presOf" srcId="{9C43EF96-880D-4D10-BF63-391E9B7AFE3E}" destId="{A9478C8A-3AB2-4EE2-A7E7-78BE432676E7}" srcOrd="1" destOrd="0" presId="urn:microsoft.com/office/officeart/2005/8/layout/process1"/>
    <dgm:cxn modelId="{E3178798-1057-4897-BE71-A5AB6B51F81E}" type="presOf" srcId="{C123C785-E9AF-43BA-95C0-5999392204DE}" destId="{59588751-942C-44C8-9FC4-242EC47CCE3E}" srcOrd="0" destOrd="0" presId="urn:microsoft.com/office/officeart/2005/8/layout/process1"/>
    <dgm:cxn modelId="{350659D0-1D8F-422E-A2CF-0678FC20FB25}" type="presOf" srcId="{2DC01E54-415C-45F4-B32E-48A28D1B3BCC}" destId="{03ED1299-AD0E-41BD-807D-BEFEDC2117BE}" srcOrd="0" destOrd="0" presId="urn:microsoft.com/office/officeart/2005/8/layout/process1"/>
    <dgm:cxn modelId="{0B60532D-4D01-4624-8C36-73F911F9605B}" srcId="{52F4C662-E6D4-4553-97DA-FE5F114E29E5}" destId="{7F128448-4AC9-46CC-95F9-456658D3E9EE}" srcOrd="2" destOrd="0" parTransId="{13FC3FB1-D6C7-4E9B-A040-F1AB591B7B27}" sibTransId="{56F5BCF1-684A-4AF7-BC1C-539FD3B104E3}"/>
    <dgm:cxn modelId="{032BC1C4-08B0-41BF-949C-D418BA7A89CF}" type="presOf" srcId="{148CE2E7-B6CB-4806-BF2B-D9359E2390C6}" destId="{EDBB2C39-1564-461B-861A-77ADC2DB3FD1}" srcOrd="0" destOrd="0" presId="urn:microsoft.com/office/officeart/2005/8/layout/process1"/>
    <dgm:cxn modelId="{5EA38832-7B69-45F3-A2C9-4D6408FC698E}" type="presOf" srcId="{9C43EF96-880D-4D10-BF63-391E9B7AFE3E}" destId="{B42DF14D-836F-49BC-B862-BE82FF06EE5E}" srcOrd="0" destOrd="0" presId="urn:microsoft.com/office/officeart/2005/8/layout/process1"/>
    <dgm:cxn modelId="{8C36BC74-A51F-4BB0-B2AA-57DA99228748}" type="presOf" srcId="{C123C785-E9AF-43BA-95C0-5999392204DE}" destId="{72540074-A9D2-4F26-B946-A12D6BB162DD}" srcOrd="1" destOrd="0" presId="urn:microsoft.com/office/officeart/2005/8/layout/process1"/>
    <dgm:cxn modelId="{5A77759A-374C-40F5-96DE-242C8E34BBAC}" type="presOf" srcId="{7F128448-4AC9-46CC-95F9-456658D3E9EE}" destId="{C81B985E-C1F5-4049-BF0A-22EB57188126}" srcOrd="0" destOrd="0" presId="urn:microsoft.com/office/officeart/2005/8/layout/process1"/>
    <dgm:cxn modelId="{26E98465-6F28-4FEA-B4DE-07E51C596CD6}" type="presOf" srcId="{52F4C662-E6D4-4553-97DA-FE5F114E29E5}" destId="{34436C8A-16A0-470A-900B-C6CF9163E51C}" srcOrd="0" destOrd="0" presId="urn:microsoft.com/office/officeart/2005/8/layout/process1"/>
    <dgm:cxn modelId="{74A0E78C-30E7-476A-A4F3-C6B10B3C976C}" srcId="{52F4C662-E6D4-4553-97DA-FE5F114E29E5}" destId="{148CE2E7-B6CB-4806-BF2B-D9359E2390C6}" srcOrd="0" destOrd="0" parTransId="{848E3DBB-BFB6-446D-961A-01EAE6C4B26E}" sibTransId="{C123C785-E9AF-43BA-95C0-5999392204DE}"/>
    <dgm:cxn modelId="{6DD9FD26-CEF7-4D38-8AB1-A6A81FC005BF}" srcId="{52F4C662-E6D4-4553-97DA-FE5F114E29E5}" destId="{2DC01E54-415C-45F4-B32E-48A28D1B3BCC}" srcOrd="1" destOrd="0" parTransId="{1884594D-6DBF-48DF-A6A3-D8884D438D0A}" sibTransId="{9C43EF96-880D-4D10-BF63-391E9B7AFE3E}"/>
    <dgm:cxn modelId="{0FC9E2CE-3FEC-46DA-B1EE-7CFEACC84973}" type="presParOf" srcId="{34436C8A-16A0-470A-900B-C6CF9163E51C}" destId="{EDBB2C39-1564-461B-861A-77ADC2DB3FD1}" srcOrd="0" destOrd="0" presId="urn:microsoft.com/office/officeart/2005/8/layout/process1"/>
    <dgm:cxn modelId="{FA238398-99E2-4C75-8F39-85152E0F4C6E}" type="presParOf" srcId="{34436C8A-16A0-470A-900B-C6CF9163E51C}" destId="{59588751-942C-44C8-9FC4-242EC47CCE3E}" srcOrd="1" destOrd="0" presId="urn:microsoft.com/office/officeart/2005/8/layout/process1"/>
    <dgm:cxn modelId="{C623306D-A22F-403A-B38B-E9D1BA48F88C}" type="presParOf" srcId="{59588751-942C-44C8-9FC4-242EC47CCE3E}" destId="{72540074-A9D2-4F26-B946-A12D6BB162DD}" srcOrd="0" destOrd="0" presId="urn:microsoft.com/office/officeart/2005/8/layout/process1"/>
    <dgm:cxn modelId="{30FBB406-BE5E-4DEF-836E-8470DD2B9872}" type="presParOf" srcId="{34436C8A-16A0-470A-900B-C6CF9163E51C}" destId="{03ED1299-AD0E-41BD-807D-BEFEDC2117BE}" srcOrd="2" destOrd="0" presId="urn:microsoft.com/office/officeart/2005/8/layout/process1"/>
    <dgm:cxn modelId="{24FAB756-41FF-491B-8888-247B64A68FFA}" type="presParOf" srcId="{34436C8A-16A0-470A-900B-C6CF9163E51C}" destId="{B42DF14D-836F-49BC-B862-BE82FF06EE5E}" srcOrd="3" destOrd="0" presId="urn:microsoft.com/office/officeart/2005/8/layout/process1"/>
    <dgm:cxn modelId="{7B4D0B9C-2668-47D7-98BB-2869886658CF}" type="presParOf" srcId="{B42DF14D-836F-49BC-B862-BE82FF06EE5E}" destId="{A9478C8A-3AB2-4EE2-A7E7-78BE432676E7}" srcOrd="0" destOrd="0" presId="urn:microsoft.com/office/officeart/2005/8/layout/process1"/>
    <dgm:cxn modelId="{B67ED54A-85B9-438D-8387-580FEBA6A0DD}"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3">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t>
        <a:bodyPr/>
        <a:lstStyle/>
        <a:p>
          <a:endParaRPr lang="en-GB"/>
        </a:p>
      </dgm:t>
    </dgm:pt>
  </dgm:ptLst>
  <dgm:cxnLst>
    <dgm:cxn modelId="{10D0D37C-FFC2-4FD8-B526-F802789FE83F}" type="presOf" srcId="{56B589E9-1364-4F13-9F7A-C15B141EE5A1}" destId="{D28BD820-0A58-4F55-A8B4-7F593271FC34}" srcOrd="0" destOrd="0" presId="urn:microsoft.com/office/officeart/2005/8/layout/hList6"/>
    <dgm:cxn modelId="{A170A7DD-584C-4D5A-B7F4-030F11A0D2DF}" type="presOf" srcId="{1233F91E-EA75-479B-853C-C9436F916126}" destId="{4328E184-6E2A-46D8-9F2A-0E624F1C6DDC}" srcOrd="0" destOrd="0" presId="urn:microsoft.com/office/officeart/2005/8/layout/hList6"/>
    <dgm:cxn modelId="{59BF5E4B-A332-4ED7-9FB0-87A43702714D}" srcId="{77E5DEB1-B7A7-4FDC-A489-834AF23ADFA4}" destId="{1233F91E-EA75-479B-853C-C9436F916126}" srcOrd="2" destOrd="0" parTransId="{4AD784B3-05B9-4369-8046-2CAAF0CC4240}" sibTransId="{CEE337A6-703F-40FB-94EB-01F2CA6715FD}"/>
    <dgm:cxn modelId="{4A71D8EE-5CC6-485D-8DE9-7595A7BA7CBA}" srcId="{77E5DEB1-B7A7-4FDC-A489-834AF23ADFA4}" destId="{56B589E9-1364-4F13-9F7A-C15B141EE5A1}" srcOrd="1" destOrd="0" parTransId="{63DA9313-32C2-4CFC-B464-D5FD6E72F99E}" sibTransId="{3EC09D14-06F5-4EE0-80D8-7613E7FA3606}"/>
    <dgm:cxn modelId="{2EA2235A-EB5D-4D05-B74E-511C99A73B7D}" type="presOf" srcId="{A51E48F5-FA59-42C7-BA63-BFE1E1523A2B}" destId="{3A187FBD-F297-4F17-A660-B95932053297}" srcOrd="0" destOrd="0" presId="urn:microsoft.com/office/officeart/2005/8/layout/hList6"/>
    <dgm:cxn modelId="{417F5E66-D623-4182-8504-6B1F07DC1087}" type="presOf" srcId="{77E5DEB1-B7A7-4FDC-A489-834AF23ADFA4}" destId="{3989E14C-ADC4-4395-B744-E088751A5CFB}" srcOrd="0" destOrd="0"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512954D7-FA35-4D53-A8DA-71D9E8105F29}" type="presParOf" srcId="{3989E14C-ADC4-4395-B744-E088751A5CFB}" destId="{3A187FBD-F297-4F17-A660-B95932053297}" srcOrd="0" destOrd="0" presId="urn:microsoft.com/office/officeart/2005/8/layout/hList6"/>
    <dgm:cxn modelId="{F8509FA3-ECEE-4246-9522-0B7BF1B579EF}" type="presParOf" srcId="{3989E14C-ADC4-4395-B744-E088751A5CFB}" destId="{BDDD995F-CC6F-4281-B22A-93C84BD84E99}" srcOrd="1" destOrd="0" presId="urn:microsoft.com/office/officeart/2005/8/layout/hList6"/>
    <dgm:cxn modelId="{579724AA-80BA-4973-9DBC-6C5E9015F29C}" type="presParOf" srcId="{3989E14C-ADC4-4395-B744-E088751A5CFB}" destId="{D28BD820-0A58-4F55-A8B4-7F593271FC34}" srcOrd="2" destOrd="0" presId="urn:microsoft.com/office/officeart/2005/8/layout/hList6"/>
    <dgm:cxn modelId="{C69000A7-1AB1-4D7A-B2A4-5A660FBE7F32}" type="presParOf" srcId="{3989E14C-ADC4-4395-B744-E088751A5CFB}" destId="{66F1A76E-07B9-4588-9CA3-83B764C27F8A}" srcOrd="3" destOrd="0" presId="urn:microsoft.com/office/officeart/2005/8/layout/hList6"/>
    <dgm:cxn modelId="{A22FA784-41BB-4AF9-9F32-A6EB6B36823A}"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r>
            <a:rPr lang="en-US" sz="1600" b="1" dirty="0" smtClean="0"/>
            <a:t>Labeling</a:t>
          </a:r>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r>
            <a:rPr lang="en-US" sz="1600" b="1" dirty="0" smtClean="0"/>
            <a:t>Visualization</a:t>
          </a:r>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3F3C548E-6851-46DE-AA9C-A1AA9548673C}">
      <dgm:prSet phldrT="[Text]" custT="1"/>
      <dgm:spPr/>
      <dgm:t>
        <a:bodyPr/>
        <a:lstStyle/>
        <a:p>
          <a:r>
            <a:rPr lang="en-US" sz="1600" dirty="0" smtClean="0"/>
            <a:t>Use Expressions to provide values required for different types of visual variable</a:t>
          </a:r>
          <a:endParaRPr lang="en-US" sz="1600" dirty="0"/>
        </a:p>
      </dgm:t>
    </dgm:pt>
    <dgm:pt modelId="{311E9365-C2B0-44E3-827A-0E3E45D9F6C5}" type="parTrans" cxnId="{AA92A4E7-9BD5-4407-888A-4DAB1087D359}">
      <dgm:prSet/>
      <dgm:spPr/>
      <dgm:t>
        <a:bodyPr/>
        <a:lstStyle/>
        <a:p>
          <a:endParaRPr lang="en-GB"/>
        </a:p>
      </dgm:t>
    </dgm:pt>
    <dgm:pt modelId="{FE40C49C-D813-4051-8A94-6CEF827F8BE8}" type="sibTrans" cxnId="{AA92A4E7-9BD5-4407-888A-4DAB1087D359}">
      <dgm:prSet/>
      <dgm:spPr/>
      <dgm:t>
        <a:bodyPr/>
        <a:lstStyle/>
        <a:p>
          <a:endParaRPr lang="en-GB"/>
        </a:p>
      </dgm:t>
    </dgm:pt>
    <dgm:pt modelId="{BD3F234F-ADD5-4885-9777-27A21CE3D096}">
      <dgm:prSet phldrT="[Text]" custT="1"/>
      <dgm:spPr/>
      <dgm:t>
        <a:bodyPr/>
        <a:lstStyle/>
        <a:p>
          <a:endParaRPr lang="en-US" sz="1600" dirty="0"/>
        </a:p>
      </dgm:t>
    </dgm:pt>
    <dgm:pt modelId="{64833FAB-F316-45F4-BA78-96B5919D3977}" type="parTrans" cxnId="{2B74A0F9-3ED9-49A7-8CB1-9B2261D8A70A}">
      <dgm:prSet/>
      <dgm:spPr/>
      <dgm:t>
        <a:bodyPr/>
        <a:lstStyle/>
        <a:p>
          <a:endParaRPr lang="en-GB"/>
        </a:p>
      </dgm:t>
    </dgm:pt>
    <dgm:pt modelId="{58470394-25EB-4761-BD23-274CE7411229}" type="sibTrans" cxnId="{2B74A0F9-3ED9-49A7-8CB1-9B2261D8A70A}">
      <dgm:prSet/>
      <dgm:spPr/>
      <dgm:t>
        <a:bodyPr/>
        <a:lstStyle/>
        <a:p>
          <a:endParaRPr lang="en-GB"/>
        </a:p>
      </dgm:t>
    </dgm:pt>
    <dgm:pt modelId="{FC9142D5-CA5C-4E18-8DE7-24CD53506FF1}">
      <dgm:prSet phldrT="[Text]" custT="1"/>
      <dgm:spPr/>
      <dgm:t>
        <a:bodyPr/>
        <a:lstStyle/>
        <a:p>
          <a:r>
            <a:rPr lang="en-US" sz="1600" dirty="0" smtClean="0"/>
            <a:t>Global Variables</a:t>
          </a:r>
          <a:endParaRPr lang="en-US" sz="1600" dirty="0"/>
        </a:p>
      </dgm:t>
    </dgm:pt>
    <dgm:pt modelId="{C8C31DF0-9D8F-42B9-A9F4-B09752AEE0F8}" type="parTrans" cxnId="{EFF5BA3D-515B-4909-B789-10BA426CAE05}">
      <dgm:prSet/>
      <dgm:spPr/>
      <dgm:t>
        <a:bodyPr/>
        <a:lstStyle/>
        <a:p>
          <a:endParaRPr lang="en-GB"/>
        </a:p>
      </dgm:t>
    </dgm:pt>
    <dgm:pt modelId="{40BD5FBD-5FA0-470C-B281-8D8BA53173CF}" type="sibTrans" cxnId="{EFF5BA3D-515B-4909-B789-10BA426CAE05}">
      <dgm:prSet/>
      <dgm:spPr/>
      <dgm:t>
        <a:bodyPr/>
        <a:lstStyle/>
        <a:p>
          <a:endParaRPr lang="en-GB"/>
        </a:p>
      </dgm:t>
    </dgm:pt>
    <dgm:pt modelId="{4EBC64DC-AF9E-4655-8796-AFD2B2E05BCF}">
      <dgm:prSet phldrT="[Text]" custT="1"/>
      <dgm:spPr/>
      <dgm:t>
        <a:bodyPr/>
        <a:lstStyle/>
        <a:p>
          <a:r>
            <a:rPr lang="en-US" sz="1600" dirty="0" smtClean="0"/>
            <a:t>$feature</a:t>
          </a:r>
          <a:endParaRPr lang="en-US" sz="1600" dirty="0"/>
        </a:p>
      </dgm:t>
    </dgm:pt>
    <dgm:pt modelId="{DBA50612-0A4E-4E43-9AD8-BA5868772773}" type="parTrans" cxnId="{5D1E3681-6F50-4B94-8F29-D2C71ABDF8C3}">
      <dgm:prSet/>
      <dgm:spPr/>
      <dgm:t>
        <a:bodyPr/>
        <a:lstStyle/>
        <a:p>
          <a:endParaRPr lang="en-GB"/>
        </a:p>
      </dgm:t>
    </dgm:pt>
    <dgm:pt modelId="{B752F1F0-78AE-4C35-BC97-D737819A2076}" type="sibTrans" cxnId="{5D1E3681-6F50-4B94-8F29-D2C71ABDF8C3}">
      <dgm:prSet/>
      <dgm:spPr/>
      <dgm:t>
        <a:bodyPr/>
        <a:lstStyle/>
        <a:p>
          <a:endParaRPr lang="en-GB"/>
        </a:p>
      </dgm:t>
    </dgm:pt>
    <dgm:pt modelId="{96FFC1EF-6CC8-412C-970F-EB445DCA8479}">
      <dgm:prSet phldrT="[Text]" custT="1"/>
      <dgm:spPr/>
      <dgm:t>
        <a:bodyPr/>
        <a:lstStyle/>
        <a:p>
          <a:r>
            <a:rPr lang="en-US" sz="1600" dirty="0" smtClean="0"/>
            <a:t>$</a:t>
          </a:r>
          <a:r>
            <a:rPr lang="en-US" sz="1600" dirty="0" err="1" smtClean="0"/>
            <a:t>view.scale</a:t>
          </a:r>
          <a:endParaRPr lang="en-US" sz="1600" dirty="0"/>
        </a:p>
      </dgm:t>
    </dgm:pt>
    <dgm:pt modelId="{0F14D642-AD60-45B8-A3AF-C542133946A4}" type="parTrans" cxnId="{F3F00691-BD0F-4C20-B86D-4F9A8FB97089}">
      <dgm:prSet/>
      <dgm:spPr/>
      <dgm:t>
        <a:bodyPr/>
        <a:lstStyle/>
        <a:p>
          <a:endParaRPr lang="en-GB"/>
        </a:p>
      </dgm:t>
    </dgm:pt>
    <dgm:pt modelId="{14D33CC1-C43A-4642-8616-8A6479665C01}" type="sibTrans" cxnId="{F3F00691-BD0F-4C20-B86D-4F9A8FB97089}">
      <dgm:prSet/>
      <dgm:spPr/>
      <dgm:t>
        <a:bodyPr/>
        <a:lstStyle/>
        <a:p>
          <a:endParaRPr lang="en-GB"/>
        </a:p>
      </dgm:t>
    </dgm:pt>
    <dgm:pt modelId="{1233F91E-EA75-479B-853C-C9436F916126}">
      <dgm:prSet phldrT="[Text]" custT="1"/>
      <dgm:spPr/>
      <dgm:t>
        <a:bodyPr/>
        <a:lstStyle/>
        <a:p>
          <a:r>
            <a:rPr lang="en-US" sz="1600" dirty="0" smtClean="0"/>
            <a:t>Future Profiles</a:t>
          </a:r>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2AED64DC-1088-4508-91DE-4A0903B2DAEF}">
      <dgm:prSet custT="1"/>
      <dgm:spPr/>
      <dgm:t>
        <a:bodyPr/>
        <a:lstStyle/>
        <a:p>
          <a:r>
            <a:rPr lang="en-US" sz="1600" b="1" dirty="0" smtClean="0"/>
            <a:t>Popups</a:t>
          </a:r>
          <a:endParaRPr lang="en-GB" sz="1600" dirty="0"/>
        </a:p>
      </dgm:t>
    </dgm:pt>
    <dgm:pt modelId="{1E9C71B3-75F5-47E7-9915-0A22928F16B7}" type="parTrans" cxnId="{839BF64A-43FC-45C4-8970-6C7C3EEE9CA1}">
      <dgm:prSet/>
      <dgm:spPr/>
      <dgm:t>
        <a:bodyPr/>
        <a:lstStyle/>
        <a:p>
          <a:endParaRPr lang="en-GB"/>
        </a:p>
      </dgm:t>
    </dgm:pt>
    <dgm:pt modelId="{1C4CEFE0-996F-4418-9D81-31C69DBA9CBB}" type="sibTrans" cxnId="{839BF64A-43FC-45C4-8970-6C7C3EEE9CA1}">
      <dgm:prSet/>
      <dgm:spPr/>
      <dgm:t>
        <a:bodyPr/>
        <a:lstStyle/>
        <a:p>
          <a:endParaRPr lang="en-GB"/>
        </a:p>
      </dgm:t>
    </dgm:pt>
    <dgm:pt modelId="{F7CC8597-F60D-43AE-A2D8-0AF7CCD14322}">
      <dgm:prSet custT="1"/>
      <dgm:spPr/>
      <dgm:t>
        <a:bodyPr/>
        <a:lstStyle/>
        <a:p>
          <a:r>
            <a:rPr lang="en-US" sz="1600" b="1" dirty="0" smtClean="0"/>
            <a:t>Alias</a:t>
          </a:r>
          <a:endParaRPr lang="en-GB" sz="1600" dirty="0"/>
        </a:p>
      </dgm:t>
    </dgm:pt>
    <dgm:pt modelId="{02B60C24-8926-4651-B724-A3D1C385A88A}" type="parTrans" cxnId="{B03FBCBC-68D7-4FC5-8815-4EEEDFAC06FE}">
      <dgm:prSet/>
      <dgm:spPr/>
      <dgm:t>
        <a:bodyPr/>
        <a:lstStyle/>
        <a:p>
          <a:endParaRPr lang="en-GB"/>
        </a:p>
      </dgm:t>
    </dgm:pt>
    <dgm:pt modelId="{5FE98B89-7036-4EDF-89E9-8190476F2FBA}" type="sibTrans" cxnId="{B03FBCBC-68D7-4FC5-8815-4EEEDFAC06FE}">
      <dgm:prSet/>
      <dgm:spPr/>
      <dgm:t>
        <a:bodyPr/>
        <a:lstStyle/>
        <a:p>
          <a:endParaRPr lang="en-GB"/>
        </a:p>
      </dgm:t>
    </dgm:pt>
    <dgm:pt modelId="{22BD5786-E26A-4327-9F03-80FC6D1E8951}">
      <dgm:prSet custT="1"/>
      <dgm:spPr/>
      <dgm:t>
        <a:bodyPr/>
        <a:lstStyle/>
        <a:p>
          <a:r>
            <a:rPr lang="en-US" sz="1600" dirty="0" smtClean="0"/>
            <a:t>Use Expressions to </a:t>
          </a:r>
          <a:r>
            <a:rPr lang="en-GB" sz="1600" dirty="0" smtClean="0"/>
            <a:t>return values for display in the view's popup</a:t>
          </a:r>
          <a:endParaRPr lang="en-US" sz="1600" dirty="0"/>
        </a:p>
      </dgm:t>
    </dgm:pt>
    <dgm:pt modelId="{F3852BEB-59DE-4CE9-A69D-EF9561737E6F}" type="parTrans" cxnId="{B3516B96-CEFF-41E3-89F5-35191C83541B}">
      <dgm:prSet/>
      <dgm:spPr/>
      <dgm:t>
        <a:bodyPr/>
        <a:lstStyle/>
        <a:p>
          <a:endParaRPr lang="en-GB"/>
        </a:p>
      </dgm:t>
    </dgm:pt>
    <dgm:pt modelId="{09C33F6A-3457-43B8-8642-F47775B8F3FC}" type="sibTrans" cxnId="{B3516B96-CEFF-41E3-89F5-35191C83541B}">
      <dgm:prSet/>
      <dgm:spPr/>
      <dgm:t>
        <a:bodyPr/>
        <a:lstStyle/>
        <a:p>
          <a:endParaRPr lang="en-GB"/>
        </a:p>
      </dgm:t>
    </dgm:pt>
    <dgm:pt modelId="{50498463-CBD9-4A9E-B121-39B693EA2C23}">
      <dgm:prSet custT="1"/>
      <dgm:spPr/>
      <dgm:t>
        <a:bodyPr/>
        <a:lstStyle/>
        <a:p>
          <a:endParaRPr lang="en-US" sz="1600" dirty="0"/>
        </a:p>
      </dgm:t>
    </dgm:pt>
    <dgm:pt modelId="{1E178398-E9F9-4A97-97F3-AED5076DE6A8}" type="parTrans" cxnId="{90DB7BD6-BC74-4CBB-ACD4-A29A76744AAA}">
      <dgm:prSet/>
      <dgm:spPr/>
      <dgm:t>
        <a:bodyPr/>
        <a:lstStyle/>
        <a:p>
          <a:endParaRPr lang="en-GB"/>
        </a:p>
      </dgm:t>
    </dgm:pt>
    <dgm:pt modelId="{14D80BB3-69A5-4D78-94A2-078BCBF760BE}" type="sibTrans" cxnId="{90DB7BD6-BC74-4CBB-ACD4-A29A76744AAA}">
      <dgm:prSet/>
      <dgm:spPr/>
      <dgm:t>
        <a:bodyPr/>
        <a:lstStyle/>
        <a:p>
          <a:endParaRPr lang="en-GB"/>
        </a:p>
      </dgm:t>
    </dgm:pt>
    <dgm:pt modelId="{733F82BC-C28E-46AF-80A0-0653D7F6A843}">
      <dgm:prSet custT="1"/>
      <dgm:spPr/>
      <dgm:t>
        <a:bodyPr/>
        <a:lstStyle/>
        <a:p>
          <a:r>
            <a:rPr lang="en-US" sz="1600" dirty="0" smtClean="0"/>
            <a:t>Global Variables</a:t>
          </a:r>
          <a:endParaRPr lang="en-US" sz="1600" dirty="0"/>
        </a:p>
      </dgm:t>
    </dgm:pt>
    <dgm:pt modelId="{C6697FB3-B537-457B-ABDA-FE21D3167D30}" type="parTrans" cxnId="{8765E8EF-EAF0-4930-853B-89AC66FC3D2B}">
      <dgm:prSet/>
      <dgm:spPr/>
      <dgm:t>
        <a:bodyPr/>
        <a:lstStyle/>
        <a:p>
          <a:endParaRPr lang="en-GB"/>
        </a:p>
      </dgm:t>
    </dgm:pt>
    <dgm:pt modelId="{875291B6-C156-4063-A5F2-02EEF933905D}" type="sibTrans" cxnId="{8765E8EF-EAF0-4930-853B-89AC66FC3D2B}">
      <dgm:prSet/>
      <dgm:spPr/>
      <dgm:t>
        <a:bodyPr/>
        <a:lstStyle/>
        <a:p>
          <a:endParaRPr lang="en-GB"/>
        </a:p>
      </dgm:t>
    </dgm:pt>
    <dgm:pt modelId="{26F239C8-36E0-4E12-BC5B-6210B69BC742}">
      <dgm:prSet custT="1"/>
      <dgm:spPr/>
      <dgm:t>
        <a:bodyPr/>
        <a:lstStyle/>
        <a:p>
          <a:r>
            <a:rPr lang="en-US" sz="1600" dirty="0" smtClean="0"/>
            <a:t>$feature</a:t>
          </a:r>
          <a:endParaRPr lang="en-US" sz="1600" dirty="0"/>
        </a:p>
      </dgm:t>
    </dgm:pt>
    <dgm:pt modelId="{241F6769-E8B0-472E-A76C-1F9425D99FC2}" type="parTrans" cxnId="{D96DD89D-7FF7-4322-A4F5-E58C19AFA194}">
      <dgm:prSet/>
      <dgm:spPr/>
      <dgm:t>
        <a:bodyPr/>
        <a:lstStyle/>
        <a:p>
          <a:endParaRPr lang="en-GB"/>
        </a:p>
      </dgm:t>
    </dgm:pt>
    <dgm:pt modelId="{E7B0B958-16B1-4F1F-B982-C18E3BAEFED6}" type="sibTrans" cxnId="{D96DD89D-7FF7-4322-A4F5-E58C19AFA194}">
      <dgm:prSet/>
      <dgm:spPr/>
      <dgm:t>
        <a:bodyPr/>
        <a:lstStyle/>
        <a:p>
          <a:endParaRPr lang="en-GB"/>
        </a:p>
      </dgm:t>
    </dgm:pt>
    <dgm:pt modelId="{371620A2-3E6C-4AD0-9ECC-A290556322B3}">
      <dgm:prSet custT="1"/>
      <dgm:spPr/>
      <dgm:t>
        <a:bodyPr/>
        <a:lstStyle/>
        <a:p>
          <a:r>
            <a:rPr lang="en-US" sz="1600" dirty="0" smtClean="0"/>
            <a:t>Use Expressions to </a:t>
          </a:r>
          <a:r>
            <a:rPr lang="en-GB" sz="1600" dirty="0" smtClean="0"/>
            <a:t>evaluate a numeric value and return a string alias representing that value</a:t>
          </a:r>
          <a:endParaRPr lang="en-US" sz="1600" dirty="0"/>
        </a:p>
      </dgm:t>
    </dgm:pt>
    <dgm:pt modelId="{7463E0EF-17AD-4546-9BCB-7B26EDAE7998}" type="parTrans" cxnId="{E3C2B0DF-FD18-44DE-AF98-C92FCAD8D3BE}">
      <dgm:prSet/>
      <dgm:spPr/>
      <dgm:t>
        <a:bodyPr/>
        <a:lstStyle/>
        <a:p>
          <a:endParaRPr lang="en-GB"/>
        </a:p>
      </dgm:t>
    </dgm:pt>
    <dgm:pt modelId="{D821B83D-6FFF-4B9E-BDDB-364B987F6C11}" type="sibTrans" cxnId="{E3C2B0DF-FD18-44DE-AF98-C92FCAD8D3BE}">
      <dgm:prSet/>
      <dgm:spPr/>
      <dgm:t>
        <a:bodyPr/>
        <a:lstStyle/>
        <a:p>
          <a:endParaRPr lang="en-GB"/>
        </a:p>
      </dgm:t>
    </dgm:pt>
    <dgm:pt modelId="{E6CDDC7B-1788-48BC-9A47-D6865A7D692D}">
      <dgm:prSet custT="1"/>
      <dgm:spPr/>
      <dgm:t>
        <a:bodyPr/>
        <a:lstStyle/>
        <a:p>
          <a:endParaRPr lang="en-US" sz="1600" dirty="0"/>
        </a:p>
      </dgm:t>
    </dgm:pt>
    <dgm:pt modelId="{15BB38D4-C52E-4E62-8651-6F236F222107}" type="parTrans" cxnId="{0FBCFF0A-2FA5-420E-BA0B-FEA7CABE7E82}">
      <dgm:prSet/>
      <dgm:spPr/>
      <dgm:t>
        <a:bodyPr/>
        <a:lstStyle/>
        <a:p>
          <a:endParaRPr lang="en-GB"/>
        </a:p>
      </dgm:t>
    </dgm:pt>
    <dgm:pt modelId="{913F39E1-0BF4-4AAF-B425-AAEA9FACFBA0}" type="sibTrans" cxnId="{0FBCFF0A-2FA5-420E-BA0B-FEA7CABE7E82}">
      <dgm:prSet/>
      <dgm:spPr/>
      <dgm:t>
        <a:bodyPr/>
        <a:lstStyle/>
        <a:p>
          <a:endParaRPr lang="en-GB"/>
        </a:p>
      </dgm:t>
    </dgm:pt>
    <dgm:pt modelId="{69EBC852-64F6-41BC-862D-45EF09616D19}">
      <dgm:prSet custT="1"/>
      <dgm:spPr/>
      <dgm:t>
        <a:bodyPr/>
        <a:lstStyle/>
        <a:p>
          <a:r>
            <a:rPr lang="en-US" sz="1600" dirty="0" smtClean="0"/>
            <a:t>Global Variables</a:t>
          </a:r>
          <a:endParaRPr lang="en-US" sz="1600" dirty="0"/>
        </a:p>
      </dgm:t>
    </dgm:pt>
    <dgm:pt modelId="{7E27EC05-D694-48A7-9048-529F8BC4717E}" type="parTrans" cxnId="{6096FE3F-F00B-44D3-8029-76C3470BAC0A}">
      <dgm:prSet/>
      <dgm:spPr/>
      <dgm:t>
        <a:bodyPr/>
        <a:lstStyle/>
        <a:p>
          <a:endParaRPr lang="en-GB"/>
        </a:p>
      </dgm:t>
    </dgm:pt>
    <dgm:pt modelId="{93167253-BFEA-4433-ABD0-970A41D565D0}" type="sibTrans" cxnId="{6096FE3F-F00B-44D3-8029-76C3470BAC0A}">
      <dgm:prSet/>
      <dgm:spPr/>
      <dgm:t>
        <a:bodyPr/>
        <a:lstStyle/>
        <a:p>
          <a:endParaRPr lang="en-GB"/>
        </a:p>
      </dgm:t>
    </dgm:pt>
    <dgm:pt modelId="{77408C6D-B6CE-4FFE-92B9-FF9E9CEF5190}">
      <dgm:prSet custT="1"/>
      <dgm:spPr/>
      <dgm:t>
        <a:bodyPr/>
        <a:lstStyle/>
        <a:p>
          <a:r>
            <a:rPr lang="en-US" sz="1600" dirty="0" smtClean="0"/>
            <a:t>$value</a:t>
          </a:r>
          <a:endParaRPr lang="en-US" sz="1600" dirty="0"/>
        </a:p>
      </dgm:t>
    </dgm:pt>
    <dgm:pt modelId="{22A183F7-DFCC-4EAA-ACE3-C4DF6E004118}" type="parTrans" cxnId="{66E195F4-9886-4B4F-9BAA-108CB16096A5}">
      <dgm:prSet/>
      <dgm:spPr/>
      <dgm:t>
        <a:bodyPr/>
        <a:lstStyle/>
        <a:p>
          <a:endParaRPr lang="en-GB"/>
        </a:p>
      </dgm:t>
    </dgm:pt>
    <dgm:pt modelId="{08D5FC94-4E23-4660-8882-A32AFF585BAF}" type="sibTrans" cxnId="{66E195F4-9886-4B4F-9BAA-108CB16096A5}">
      <dgm:prSet/>
      <dgm:spPr/>
      <dgm:t>
        <a:bodyPr/>
        <a:lstStyle/>
        <a:p>
          <a:endParaRPr lang="en-GB"/>
        </a:p>
      </dgm:t>
    </dgm:pt>
    <dgm:pt modelId="{872AD12A-2022-4F90-9EAA-A7DB37DD8415}">
      <dgm:prSet phldrT="[Text]" custT="1"/>
      <dgm:spPr/>
      <dgm:t>
        <a:bodyPr/>
        <a:lstStyle/>
        <a:p>
          <a:r>
            <a:rPr lang="en-US" sz="1600" dirty="0" smtClean="0"/>
            <a:t>$feature</a:t>
          </a:r>
          <a:endParaRPr lang="en-US" sz="1600" dirty="0"/>
        </a:p>
      </dgm:t>
    </dgm:pt>
    <dgm:pt modelId="{819B9628-7D34-45D2-82C4-408F4139FBD3}">
      <dgm:prSet phldrT="[Text]" custT="1"/>
      <dgm:spPr/>
      <dgm:t>
        <a:bodyPr/>
        <a:lstStyle/>
        <a:p>
          <a:r>
            <a:rPr lang="en-US" sz="1600" dirty="0" smtClean="0"/>
            <a:t>Global Variables</a:t>
          </a:r>
          <a:endParaRPr lang="en-US" sz="1600" dirty="0"/>
        </a:p>
      </dgm:t>
    </dgm:pt>
    <dgm:pt modelId="{B6DC1F13-6651-4BA9-85EB-DCC63CC8B591}" type="sibTrans" cxnId="{08C41C25-9CA6-418F-B587-4D62B641963B}">
      <dgm:prSet/>
      <dgm:spPr/>
      <dgm:t>
        <a:bodyPr/>
        <a:lstStyle/>
        <a:p>
          <a:endParaRPr lang="en-GB"/>
        </a:p>
      </dgm:t>
    </dgm:pt>
    <dgm:pt modelId="{89A8ECF4-21A9-45E7-9014-D4D682DAEEA2}" type="parTrans" cxnId="{08C41C25-9CA6-418F-B587-4D62B641963B}">
      <dgm:prSet/>
      <dgm:spPr/>
      <dgm:t>
        <a:bodyPr/>
        <a:lstStyle/>
        <a:p>
          <a:endParaRPr lang="en-GB"/>
        </a:p>
      </dgm:t>
    </dgm:pt>
    <dgm:pt modelId="{409286F3-F133-4780-988F-247AEADD4826}" type="sibTrans" cxnId="{E76D1FF3-6330-44E2-A421-1AC4FA266E70}">
      <dgm:prSet/>
      <dgm:spPr/>
      <dgm:t>
        <a:bodyPr/>
        <a:lstStyle/>
        <a:p>
          <a:endParaRPr lang="en-GB"/>
        </a:p>
      </dgm:t>
    </dgm:pt>
    <dgm:pt modelId="{A843B361-637C-4260-8E52-1F2720A974E6}" type="parTrans" cxnId="{E76D1FF3-6330-44E2-A421-1AC4FA266E70}">
      <dgm:prSet/>
      <dgm:spPr/>
      <dgm:t>
        <a:bodyPr/>
        <a:lstStyle/>
        <a:p>
          <a:endParaRPr lang="en-GB"/>
        </a:p>
      </dgm:t>
    </dgm:pt>
    <dgm:pt modelId="{0131197B-C143-4F42-B244-25AA23538111}">
      <dgm:prSet phldrT="[Text]" custT="1"/>
      <dgm:spPr/>
      <dgm:t>
        <a:bodyPr/>
        <a:lstStyle/>
        <a:p>
          <a:endParaRPr lang="en-US" sz="1600" dirty="0"/>
        </a:p>
      </dgm:t>
    </dgm:pt>
    <dgm:pt modelId="{3B7A5B25-8D6A-4F32-9A20-7E4B9BBDB70E}" type="sibTrans" cxnId="{D2A8EBEE-B62D-41A6-AD1E-D6056D4645E6}">
      <dgm:prSet/>
      <dgm:spPr/>
      <dgm:t>
        <a:bodyPr/>
        <a:lstStyle/>
        <a:p>
          <a:endParaRPr lang="en-GB"/>
        </a:p>
      </dgm:t>
    </dgm:pt>
    <dgm:pt modelId="{22F4E816-6849-44D7-864A-B2671BB174FF}" type="parTrans" cxnId="{D2A8EBEE-B62D-41A6-AD1E-D6056D4645E6}">
      <dgm:prSet/>
      <dgm:spPr/>
      <dgm:t>
        <a:bodyPr/>
        <a:lstStyle/>
        <a:p>
          <a:endParaRPr lang="en-GB"/>
        </a:p>
      </dgm:t>
    </dgm:pt>
    <dgm:pt modelId="{703E8861-9F23-4D6C-BCE5-4BC98E5B3FD9}">
      <dgm:prSet phldrT="[Text]"/>
      <dgm:spPr/>
      <dgm:t>
        <a:bodyPr/>
        <a:lstStyle/>
        <a:p>
          <a:r>
            <a:rPr lang="en-US" sz="1600" dirty="0" smtClean="0"/>
            <a:t>Use Expressions to provide values required for different types of label format and order</a:t>
          </a:r>
          <a:endParaRPr lang="en-US" sz="1600" dirty="0"/>
        </a:p>
      </dgm:t>
    </dgm:pt>
    <dgm:pt modelId="{7945F903-125B-4C60-8B0B-90B836FC80F1}" type="sibTrans" cxnId="{F3F92C8C-8A04-4F15-BB95-B36213886EBC}">
      <dgm:prSet/>
      <dgm:spPr/>
      <dgm:t>
        <a:bodyPr/>
        <a:lstStyle/>
        <a:p>
          <a:endParaRPr lang="en-GB"/>
        </a:p>
      </dgm:t>
    </dgm:pt>
    <dgm:pt modelId="{AABE4CC6-E9B3-4888-82BB-D61F2EB91F01}" type="parTrans" cxnId="{F3F92C8C-8A04-4F15-BB95-B36213886EBC}">
      <dgm:prSet/>
      <dgm:spPr/>
      <dgm:t>
        <a:bodyPr/>
        <a:lstStyle/>
        <a:p>
          <a:endParaRPr lang="en-GB"/>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5">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5">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5" custLinFactX="251633" custLinFactNeighborX="300000" custLinFactNeighborY="0">
        <dgm:presLayoutVars>
          <dgm:bulletEnabled val="1"/>
        </dgm:presLayoutVars>
      </dgm:prSet>
      <dgm:spPr/>
      <dgm:t>
        <a:bodyPr/>
        <a:lstStyle/>
        <a:p>
          <a:endParaRPr lang="en-GB"/>
        </a:p>
      </dgm:t>
    </dgm:pt>
    <dgm:pt modelId="{B410A178-C193-4C70-B7EA-DE96395B8E0C}" type="pres">
      <dgm:prSet presAssocID="{CEE337A6-703F-40FB-94EB-01F2CA6715FD}" presName="sibTrans" presStyleCnt="0"/>
      <dgm:spPr/>
    </dgm:pt>
    <dgm:pt modelId="{B2D667DA-CF2F-43F4-995F-3F3159314EC4}" type="pres">
      <dgm:prSet presAssocID="{2AED64DC-1088-4508-91DE-4A0903B2DAEF}" presName="node" presStyleLbl="node1" presStyleIdx="3" presStyleCnt="5" custLinFactX="-100000" custLinFactNeighborX="-108681">
        <dgm:presLayoutVars>
          <dgm:bulletEnabled val="1"/>
        </dgm:presLayoutVars>
      </dgm:prSet>
      <dgm:spPr/>
      <dgm:t>
        <a:bodyPr/>
        <a:lstStyle/>
        <a:p>
          <a:endParaRPr lang="en-GB"/>
        </a:p>
      </dgm:t>
    </dgm:pt>
    <dgm:pt modelId="{D8511993-E129-4C2C-A6FD-A237956A6CBF}" type="pres">
      <dgm:prSet presAssocID="{1C4CEFE0-996F-4418-9D81-31C69DBA9CBB}" presName="sibTrans" presStyleCnt="0"/>
      <dgm:spPr/>
    </dgm:pt>
    <dgm:pt modelId="{29FAF8A0-F5D9-476C-844A-28D3004CA21F}" type="pres">
      <dgm:prSet presAssocID="{F7CC8597-F60D-43AE-A2D8-0AF7CCD14322}" presName="node" presStyleLbl="node1" presStyleIdx="4" presStyleCnt="5" custLinFactX="-100000" custLinFactNeighborX="-105570">
        <dgm:presLayoutVars>
          <dgm:bulletEnabled val="1"/>
        </dgm:presLayoutVars>
      </dgm:prSet>
      <dgm:spPr/>
      <dgm:t>
        <a:bodyPr/>
        <a:lstStyle/>
        <a:p>
          <a:endParaRPr lang="en-GB"/>
        </a:p>
      </dgm:t>
    </dgm:pt>
  </dgm:ptLst>
  <dgm:cxnLst>
    <dgm:cxn modelId="{7A30E33E-1F05-4F8B-8A81-4B0FCF15B7DE}" type="presOf" srcId="{77E5DEB1-B7A7-4FDC-A489-834AF23ADFA4}" destId="{3989E14C-ADC4-4395-B744-E088751A5CFB}" srcOrd="0" destOrd="0" presId="urn:microsoft.com/office/officeart/2005/8/layout/hList6"/>
    <dgm:cxn modelId="{EFF5BA3D-515B-4909-B789-10BA426CAE05}" srcId="{A51E48F5-FA59-42C7-BA63-BFE1E1523A2B}" destId="{FC9142D5-CA5C-4E18-8DE7-24CD53506FF1}" srcOrd="2" destOrd="0" parTransId="{C8C31DF0-9D8F-42B9-A9F4-B09752AEE0F8}" sibTransId="{40BD5FBD-5FA0-470C-B281-8D8BA53173CF}"/>
    <dgm:cxn modelId="{155E6580-AA8E-458D-99D4-F793B049BE73}" type="presOf" srcId="{733F82BC-C28E-46AF-80A0-0653D7F6A843}" destId="{B2D667DA-CF2F-43F4-995F-3F3159314EC4}" srcOrd="0" destOrd="3" presId="urn:microsoft.com/office/officeart/2005/8/layout/hList6"/>
    <dgm:cxn modelId="{94284CF8-03CC-48DE-9CC3-C2FDF45D8B5D}" type="presOf" srcId="{371620A2-3E6C-4AD0-9ECC-A290556322B3}" destId="{29FAF8A0-F5D9-476C-844A-28D3004CA21F}" srcOrd="0" destOrd="1" presId="urn:microsoft.com/office/officeart/2005/8/layout/hList6"/>
    <dgm:cxn modelId="{89DC5AF2-3F98-4C86-87E6-6FBE222D7493}" type="presOf" srcId="{A51E48F5-FA59-42C7-BA63-BFE1E1523A2B}" destId="{3A187FBD-F297-4F17-A660-B95932053297}" srcOrd="0" destOrd="0" presId="urn:microsoft.com/office/officeart/2005/8/layout/hList6"/>
    <dgm:cxn modelId="{DFCD1E52-258A-4158-9BEF-A15B52FCBCDB}" type="presOf" srcId="{77408C6D-B6CE-4FFE-92B9-FF9E9CEF5190}" destId="{29FAF8A0-F5D9-476C-844A-28D3004CA21F}" srcOrd="0" destOrd="4" presId="urn:microsoft.com/office/officeart/2005/8/layout/hList6"/>
    <dgm:cxn modelId="{D21325F3-6D16-4432-8CE8-27F565B568FA}" type="presOf" srcId="{703E8861-9F23-4D6C-BCE5-4BC98E5B3FD9}" destId="{D28BD820-0A58-4F55-A8B4-7F593271FC34}" srcOrd="0" destOrd="1" presId="urn:microsoft.com/office/officeart/2005/8/layout/hList6"/>
    <dgm:cxn modelId="{B42750D9-5984-4B42-AF96-8429DBF8AEB5}" type="presOf" srcId="{F7CC8597-F60D-43AE-A2D8-0AF7CCD14322}" destId="{29FAF8A0-F5D9-476C-844A-28D3004CA21F}" srcOrd="0" destOrd="0" presId="urn:microsoft.com/office/officeart/2005/8/layout/hList6"/>
    <dgm:cxn modelId="{1C10EA48-97EB-4824-B11D-BE1D794CBCE5}" type="presOf" srcId="{1233F91E-EA75-479B-853C-C9436F916126}" destId="{4328E184-6E2A-46D8-9F2A-0E624F1C6DDC}" srcOrd="0" destOrd="0" presId="urn:microsoft.com/office/officeart/2005/8/layout/hList6"/>
    <dgm:cxn modelId="{08C41C25-9CA6-418F-B587-4D62B641963B}" srcId="{56B589E9-1364-4F13-9F7A-C15B141EE5A1}" destId="{819B9628-7D34-45D2-82C4-408F4139FBD3}" srcOrd="2" destOrd="0" parTransId="{89A8ECF4-21A9-45E7-9014-D4D682DAEEA2}" sibTransId="{B6DC1F13-6651-4BA9-85EB-DCC63CC8B591}"/>
    <dgm:cxn modelId="{D2A8EBEE-B62D-41A6-AD1E-D6056D4645E6}" srcId="{56B589E9-1364-4F13-9F7A-C15B141EE5A1}" destId="{0131197B-C143-4F42-B244-25AA23538111}" srcOrd="1" destOrd="0" parTransId="{22F4E816-6849-44D7-864A-B2671BB174FF}" sibTransId="{3B7A5B25-8D6A-4F32-9A20-7E4B9BBDB70E}"/>
    <dgm:cxn modelId="{F3F00691-BD0F-4C20-B86D-4F9A8FB97089}" srcId="{FC9142D5-CA5C-4E18-8DE7-24CD53506FF1}" destId="{96FFC1EF-6CC8-412C-970F-EB445DCA8479}" srcOrd="1" destOrd="0" parTransId="{0F14D642-AD60-45B8-A3AF-C542133946A4}" sibTransId="{14D33CC1-C43A-4642-8616-8A6479665C01}"/>
    <dgm:cxn modelId="{1CED5BA6-F40E-4DB4-90C4-164E867A5425}" srcId="{77E5DEB1-B7A7-4FDC-A489-834AF23ADFA4}" destId="{A51E48F5-FA59-42C7-BA63-BFE1E1523A2B}" srcOrd="0" destOrd="0" parTransId="{76980F00-2954-4B1B-9F2C-6621C0A1BB6E}" sibTransId="{D51635B5-0B76-48D0-828D-592BFC05A8FC}"/>
    <dgm:cxn modelId="{E3C2B0DF-FD18-44DE-AF98-C92FCAD8D3BE}" srcId="{F7CC8597-F60D-43AE-A2D8-0AF7CCD14322}" destId="{371620A2-3E6C-4AD0-9ECC-A290556322B3}" srcOrd="0" destOrd="0" parTransId="{7463E0EF-17AD-4546-9BCB-7B26EDAE7998}" sibTransId="{D821B83D-6FFF-4B9E-BDDB-364B987F6C11}"/>
    <dgm:cxn modelId="{22382A80-521C-41DB-ACCE-91BDE732E55A}" type="presOf" srcId="{22BD5786-E26A-4327-9F03-80FC6D1E8951}" destId="{B2D667DA-CF2F-43F4-995F-3F3159314EC4}" srcOrd="0" destOrd="1"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90DB7BD6-BC74-4CBB-ACD4-A29A76744AAA}" srcId="{2AED64DC-1088-4508-91DE-4A0903B2DAEF}" destId="{50498463-CBD9-4A9E-B121-39B693EA2C23}" srcOrd="1" destOrd="0" parTransId="{1E178398-E9F9-4A97-97F3-AED5076DE6A8}" sibTransId="{14D80BB3-69A5-4D78-94A2-078BCBF760BE}"/>
    <dgm:cxn modelId="{8765E8EF-EAF0-4930-853B-89AC66FC3D2B}" srcId="{2AED64DC-1088-4508-91DE-4A0903B2DAEF}" destId="{733F82BC-C28E-46AF-80A0-0653D7F6A843}" srcOrd="2" destOrd="0" parTransId="{C6697FB3-B537-457B-ABDA-FE21D3167D30}" sibTransId="{875291B6-C156-4063-A5F2-02EEF933905D}"/>
    <dgm:cxn modelId="{2B74A0F9-3ED9-49A7-8CB1-9B2261D8A70A}" srcId="{A51E48F5-FA59-42C7-BA63-BFE1E1523A2B}" destId="{BD3F234F-ADD5-4885-9777-27A21CE3D096}" srcOrd="1" destOrd="0" parTransId="{64833FAB-F316-45F4-BA78-96B5919D3977}" sibTransId="{58470394-25EB-4761-BD23-274CE7411229}"/>
    <dgm:cxn modelId="{F2D68E7B-0CFB-4812-A1D0-FA7D54898FEB}" type="presOf" srcId="{2AED64DC-1088-4508-91DE-4A0903B2DAEF}" destId="{B2D667DA-CF2F-43F4-995F-3F3159314EC4}" srcOrd="0" destOrd="0" presId="urn:microsoft.com/office/officeart/2005/8/layout/hList6"/>
    <dgm:cxn modelId="{F687E051-C7BC-48DB-8910-B3FA6FE124E5}" type="presOf" srcId="{69EBC852-64F6-41BC-862D-45EF09616D19}" destId="{29FAF8A0-F5D9-476C-844A-28D3004CA21F}" srcOrd="0" destOrd="3" presId="urn:microsoft.com/office/officeart/2005/8/layout/hList6"/>
    <dgm:cxn modelId="{0D1E9E40-F348-4A43-BC0E-FD945DC7577C}" type="presOf" srcId="{26F239C8-36E0-4E12-BC5B-6210B69BC742}" destId="{B2D667DA-CF2F-43F4-995F-3F3159314EC4}" srcOrd="0" destOrd="4" presId="urn:microsoft.com/office/officeart/2005/8/layout/hList6"/>
    <dgm:cxn modelId="{6096FE3F-F00B-44D3-8029-76C3470BAC0A}" srcId="{F7CC8597-F60D-43AE-A2D8-0AF7CCD14322}" destId="{69EBC852-64F6-41BC-862D-45EF09616D19}" srcOrd="2" destOrd="0" parTransId="{7E27EC05-D694-48A7-9048-529F8BC4717E}" sibTransId="{93167253-BFEA-4433-ABD0-970A41D565D0}"/>
    <dgm:cxn modelId="{BFE1DBA6-D4D1-4365-8E0F-1784A03BBF21}" type="presOf" srcId="{BD3F234F-ADD5-4885-9777-27A21CE3D096}" destId="{3A187FBD-F297-4F17-A660-B95932053297}" srcOrd="0" destOrd="2" presId="urn:microsoft.com/office/officeart/2005/8/layout/hList6"/>
    <dgm:cxn modelId="{66E195F4-9886-4B4F-9BAA-108CB16096A5}" srcId="{69EBC852-64F6-41BC-862D-45EF09616D19}" destId="{77408C6D-B6CE-4FFE-92B9-FF9E9CEF5190}" srcOrd="0" destOrd="0" parTransId="{22A183F7-DFCC-4EAA-ACE3-C4DF6E004118}" sibTransId="{08D5FC94-4E23-4660-8882-A32AFF585BAF}"/>
    <dgm:cxn modelId="{E76D1FF3-6330-44E2-A421-1AC4FA266E70}" srcId="{819B9628-7D34-45D2-82C4-408F4139FBD3}" destId="{872AD12A-2022-4F90-9EAA-A7DB37DD8415}" srcOrd="0" destOrd="0" parTransId="{A843B361-637C-4260-8E52-1F2720A974E6}" sibTransId="{409286F3-F133-4780-988F-247AEADD4826}"/>
    <dgm:cxn modelId="{AA53F347-01CD-4AE6-99B7-70CFD194435C}" type="presOf" srcId="{FC9142D5-CA5C-4E18-8DE7-24CD53506FF1}" destId="{3A187FBD-F297-4F17-A660-B95932053297}" srcOrd="0" destOrd="3" presId="urn:microsoft.com/office/officeart/2005/8/layout/hList6"/>
    <dgm:cxn modelId="{B3516B96-CEFF-41E3-89F5-35191C83541B}" srcId="{2AED64DC-1088-4508-91DE-4A0903B2DAEF}" destId="{22BD5786-E26A-4327-9F03-80FC6D1E8951}" srcOrd="0" destOrd="0" parTransId="{F3852BEB-59DE-4CE9-A69D-EF9561737E6F}" sibTransId="{09C33F6A-3457-43B8-8642-F47775B8F3FC}"/>
    <dgm:cxn modelId="{839BF64A-43FC-45C4-8970-6C7C3EEE9CA1}" srcId="{77E5DEB1-B7A7-4FDC-A489-834AF23ADFA4}" destId="{2AED64DC-1088-4508-91DE-4A0903B2DAEF}" srcOrd="3" destOrd="0" parTransId="{1E9C71B3-75F5-47E7-9915-0A22928F16B7}" sibTransId="{1C4CEFE0-996F-4418-9D81-31C69DBA9CBB}"/>
    <dgm:cxn modelId="{A3BB12BB-258A-4F66-BC9D-D399B2FBC77D}" type="presOf" srcId="{3F3C548E-6851-46DE-AA9C-A1AA9548673C}" destId="{3A187FBD-F297-4F17-A660-B95932053297}" srcOrd="0" destOrd="1" presId="urn:microsoft.com/office/officeart/2005/8/layout/hList6"/>
    <dgm:cxn modelId="{AA92A4E7-9BD5-4407-888A-4DAB1087D359}" srcId="{A51E48F5-FA59-42C7-BA63-BFE1E1523A2B}" destId="{3F3C548E-6851-46DE-AA9C-A1AA9548673C}" srcOrd="0" destOrd="0" parTransId="{311E9365-C2B0-44E3-827A-0E3E45D9F6C5}" sibTransId="{FE40C49C-D813-4051-8A94-6CEF827F8BE8}"/>
    <dgm:cxn modelId="{F3F92C8C-8A04-4F15-BB95-B36213886EBC}" srcId="{56B589E9-1364-4F13-9F7A-C15B141EE5A1}" destId="{703E8861-9F23-4D6C-BCE5-4BC98E5B3FD9}" srcOrd="0" destOrd="0" parTransId="{AABE4CC6-E9B3-4888-82BB-D61F2EB91F01}" sibTransId="{7945F903-125B-4C60-8B0B-90B836FC80F1}"/>
    <dgm:cxn modelId="{2E743433-D09F-42CD-B51C-64A85FD16185}" type="presOf" srcId="{819B9628-7D34-45D2-82C4-408F4139FBD3}" destId="{D28BD820-0A58-4F55-A8B4-7F593271FC34}" srcOrd="0" destOrd="3" presId="urn:microsoft.com/office/officeart/2005/8/layout/hList6"/>
    <dgm:cxn modelId="{572F212E-7BE3-4900-8BEE-E82D1C68ADB8}" type="presOf" srcId="{96FFC1EF-6CC8-412C-970F-EB445DCA8479}" destId="{3A187FBD-F297-4F17-A660-B95932053297}" srcOrd="0" destOrd="5" presId="urn:microsoft.com/office/officeart/2005/8/layout/hList6"/>
    <dgm:cxn modelId="{59BF5E4B-A332-4ED7-9FB0-87A43702714D}" srcId="{77E5DEB1-B7A7-4FDC-A489-834AF23ADFA4}" destId="{1233F91E-EA75-479B-853C-C9436F916126}" srcOrd="2" destOrd="0" parTransId="{4AD784B3-05B9-4369-8046-2CAAF0CC4240}" sibTransId="{CEE337A6-703F-40FB-94EB-01F2CA6715FD}"/>
    <dgm:cxn modelId="{5D1E3681-6F50-4B94-8F29-D2C71ABDF8C3}" srcId="{FC9142D5-CA5C-4E18-8DE7-24CD53506FF1}" destId="{4EBC64DC-AF9E-4655-8796-AFD2B2E05BCF}" srcOrd="0" destOrd="0" parTransId="{DBA50612-0A4E-4E43-9AD8-BA5868772773}" sibTransId="{B752F1F0-78AE-4C35-BC97-D737819A2076}"/>
    <dgm:cxn modelId="{0FBCFF0A-2FA5-420E-BA0B-FEA7CABE7E82}" srcId="{F7CC8597-F60D-43AE-A2D8-0AF7CCD14322}" destId="{E6CDDC7B-1788-48BC-9A47-D6865A7D692D}" srcOrd="1" destOrd="0" parTransId="{15BB38D4-C52E-4E62-8651-6F236F222107}" sibTransId="{913F39E1-0BF4-4AAF-B425-AAEA9FACFBA0}"/>
    <dgm:cxn modelId="{3CBF91CC-C26C-4BE0-B1EE-F48C761E2116}" type="presOf" srcId="{50498463-CBD9-4A9E-B121-39B693EA2C23}" destId="{B2D667DA-CF2F-43F4-995F-3F3159314EC4}" srcOrd="0" destOrd="2" presId="urn:microsoft.com/office/officeart/2005/8/layout/hList6"/>
    <dgm:cxn modelId="{B1B18CD0-00F5-4066-B642-C87C06B69F93}" type="presOf" srcId="{4EBC64DC-AF9E-4655-8796-AFD2B2E05BCF}" destId="{3A187FBD-F297-4F17-A660-B95932053297}" srcOrd="0" destOrd="4" presId="urn:microsoft.com/office/officeart/2005/8/layout/hList6"/>
    <dgm:cxn modelId="{9A8C4B2E-F896-4CAF-BE64-655CF616C0D0}" type="presOf" srcId="{872AD12A-2022-4F90-9EAA-A7DB37DD8415}" destId="{D28BD820-0A58-4F55-A8B4-7F593271FC34}" srcOrd="0" destOrd="4" presId="urn:microsoft.com/office/officeart/2005/8/layout/hList6"/>
    <dgm:cxn modelId="{A4047AC7-7F70-403D-8B23-FBDFDEBC713B}" type="presOf" srcId="{E6CDDC7B-1788-48BC-9A47-D6865A7D692D}" destId="{29FAF8A0-F5D9-476C-844A-28D3004CA21F}" srcOrd="0" destOrd="2" presId="urn:microsoft.com/office/officeart/2005/8/layout/hList6"/>
    <dgm:cxn modelId="{81D1453C-05FA-4370-A6A4-8773F781BD40}" type="presOf" srcId="{0131197B-C143-4F42-B244-25AA23538111}" destId="{D28BD820-0A58-4F55-A8B4-7F593271FC34}" srcOrd="0" destOrd="2" presId="urn:microsoft.com/office/officeart/2005/8/layout/hList6"/>
    <dgm:cxn modelId="{D96DD89D-7FF7-4322-A4F5-E58C19AFA194}" srcId="{733F82BC-C28E-46AF-80A0-0653D7F6A843}" destId="{26F239C8-36E0-4E12-BC5B-6210B69BC742}" srcOrd="0" destOrd="0" parTransId="{241F6769-E8B0-472E-A76C-1F9425D99FC2}" sibTransId="{E7B0B958-16B1-4F1F-B982-C18E3BAEFED6}"/>
    <dgm:cxn modelId="{0F5FE162-97C2-48E9-BB21-FC382B32E2C8}" type="presOf" srcId="{56B589E9-1364-4F13-9F7A-C15B141EE5A1}" destId="{D28BD820-0A58-4F55-A8B4-7F593271FC34}" srcOrd="0" destOrd="0" presId="urn:microsoft.com/office/officeart/2005/8/layout/hList6"/>
    <dgm:cxn modelId="{B03FBCBC-68D7-4FC5-8815-4EEEDFAC06FE}" srcId="{77E5DEB1-B7A7-4FDC-A489-834AF23ADFA4}" destId="{F7CC8597-F60D-43AE-A2D8-0AF7CCD14322}" srcOrd="4" destOrd="0" parTransId="{02B60C24-8926-4651-B724-A3D1C385A88A}" sibTransId="{5FE98B89-7036-4EDF-89E9-8190476F2FBA}"/>
    <dgm:cxn modelId="{DBAE1DD2-4BAC-4470-A4ED-E6770670C935}" type="presParOf" srcId="{3989E14C-ADC4-4395-B744-E088751A5CFB}" destId="{3A187FBD-F297-4F17-A660-B95932053297}" srcOrd="0" destOrd="0" presId="urn:microsoft.com/office/officeart/2005/8/layout/hList6"/>
    <dgm:cxn modelId="{206AA134-1695-4369-8F0D-A894AAA5B806}" type="presParOf" srcId="{3989E14C-ADC4-4395-B744-E088751A5CFB}" destId="{BDDD995F-CC6F-4281-B22A-93C84BD84E99}" srcOrd="1" destOrd="0" presId="urn:microsoft.com/office/officeart/2005/8/layout/hList6"/>
    <dgm:cxn modelId="{F9F650D3-71C6-47A9-B248-CCFA19016697}" type="presParOf" srcId="{3989E14C-ADC4-4395-B744-E088751A5CFB}" destId="{D28BD820-0A58-4F55-A8B4-7F593271FC34}" srcOrd="2" destOrd="0" presId="urn:microsoft.com/office/officeart/2005/8/layout/hList6"/>
    <dgm:cxn modelId="{C493FBC4-8CA6-48A8-814B-CCBF05376FD1}" type="presParOf" srcId="{3989E14C-ADC4-4395-B744-E088751A5CFB}" destId="{66F1A76E-07B9-4588-9CA3-83B764C27F8A}" srcOrd="3" destOrd="0" presId="urn:microsoft.com/office/officeart/2005/8/layout/hList6"/>
    <dgm:cxn modelId="{40BB7A80-55EF-4DB4-8956-D96C030682ED}" type="presParOf" srcId="{3989E14C-ADC4-4395-B744-E088751A5CFB}" destId="{4328E184-6E2A-46D8-9F2A-0E624F1C6DDC}" srcOrd="4" destOrd="0" presId="urn:microsoft.com/office/officeart/2005/8/layout/hList6"/>
    <dgm:cxn modelId="{56766A8A-2897-44A6-977B-53AF5F592B25}" type="presParOf" srcId="{3989E14C-ADC4-4395-B744-E088751A5CFB}" destId="{B410A178-C193-4C70-B7EA-DE96395B8E0C}" srcOrd="5" destOrd="0" presId="urn:microsoft.com/office/officeart/2005/8/layout/hList6"/>
    <dgm:cxn modelId="{23308FEA-1594-4DAA-870C-F4DD6663A0DE}" type="presParOf" srcId="{3989E14C-ADC4-4395-B744-E088751A5CFB}" destId="{B2D667DA-CF2F-43F4-995F-3F3159314EC4}" srcOrd="6" destOrd="0" presId="urn:microsoft.com/office/officeart/2005/8/layout/hList6"/>
    <dgm:cxn modelId="{38128AB6-E1AE-4665-B314-32AE761EBC6F}" type="presParOf" srcId="{3989E14C-ADC4-4395-B744-E088751A5CFB}" destId="{D8511993-E129-4C2C-A6FD-A237956A6CBF}" srcOrd="7" destOrd="0" presId="urn:microsoft.com/office/officeart/2005/8/layout/hList6"/>
    <dgm:cxn modelId="{DE0127A5-C7B0-4F97-A54F-62CA68F7C9F7}" type="presParOf" srcId="{3989E14C-ADC4-4395-B744-E088751A5CFB}" destId="{29FAF8A0-F5D9-476C-844A-28D3004CA21F}" srcOrd="8" destOrd="0" presId="urn:microsoft.com/office/officeart/2005/8/layout/hList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E5DEB1-B7A7-4FDC-A489-834AF23ADFA4}"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a:solidFill>
          <a:schemeClr val="lt1">
            <a:hueOff val="0"/>
            <a:satOff val="0"/>
            <a:lumOff val="0"/>
            <a:alpha val="20000"/>
          </a:schemeClr>
        </a:solidFill>
      </dgm:spPr>
      <dgm:t>
        <a:bodyPr/>
        <a:lstStyle/>
        <a:p>
          <a:r>
            <a:rPr lang="en-US" sz="1200" dirty="0" smtClean="0"/>
            <a:t>Script Parsed into Syntax Tree</a:t>
          </a:r>
          <a:endParaRPr lang="en-US" sz="1200"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1233F91E-EA75-479B-853C-C9436F916126}">
      <dgm:prSet phldrT="[Text]" custT="1"/>
      <dgm:spPr>
        <a:solidFill>
          <a:schemeClr val="lt1">
            <a:hueOff val="0"/>
            <a:satOff val="0"/>
            <a:lumOff val="0"/>
            <a:alpha val="20000"/>
          </a:schemeClr>
        </a:solidFill>
      </dgm:spPr>
      <dgm:t>
        <a:bodyPr/>
        <a:lstStyle/>
        <a:p>
          <a:r>
            <a:rPr lang="en-US" sz="1200" dirty="0" smtClean="0"/>
            <a:t>Compiled Arcade Script Executed</a:t>
          </a:r>
          <a:endParaRPr lang="en-US" sz="1200" dirty="0"/>
        </a:p>
      </dgm:t>
    </dgm:pt>
    <dgm:pt modelId="{4AD784B3-05B9-4369-8046-2CAAF0CC4240}" type="parTrans" cxnId="{59BF5E4B-A332-4ED7-9FB0-87A43702714D}">
      <dgm:prSet/>
      <dgm:spPr/>
      <dgm:t>
        <a:bodyPr/>
        <a:lstStyle/>
        <a:p>
          <a:endParaRPr lang="en-US"/>
        </a:p>
      </dgm:t>
    </dgm:pt>
    <dgm:pt modelId="{CEE337A6-703F-40FB-94EB-01F2CA6715FD}" type="sibTrans" cxnId="{59BF5E4B-A332-4ED7-9FB0-87A43702714D}">
      <dgm:prSet/>
      <dgm:spPr/>
      <dgm:t>
        <a:bodyPr/>
        <a:lstStyle/>
        <a:p>
          <a:endParaRPr lang="en-US"/>
        </a:p>
      </dgm:t>
    </dgm:pt>
    <dgm:pt modelId="{A51E48F5-FA59-42C7-BA63-BFE1E1523A2B}">
      <dgm:prSet phldrT="[Text]" custT="1"/>
      <dgm:spPr>
        <a:solidFill>
          <a:schemeClr val="tx1">
            <a:alpha val="20000"/>
          </a:schemeClr>
        </a:solidFill>
      </dgm:spPr>
      <dgm:t>
        <a:bodyPr/>
        <a:lstStyle/>
        <a:p>
          <a:r>
            <a:rPr lang="en-US" sz="1200" dirty="0" smtClean="0"/>
            <a:t>API Expression Property Set</a:t>
          </a:r>
          <a:endParaRPr lang="en-US" sz="1200"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9CFE1AA3-504B-4D35-85FA-498DEF72B4A5}">
      <dgm:prSet phldrT="[Text]" custT="1"/>
      <dgm:spPr>
        <a:solidFill>
          <a:schemeClr val="lt1">
            <a:hueOff val="0"/>
            <a:satOff val="0"/>
            <a:lumOff val="0"/>
            <a:alpha val="20000"/>
          </a:schemeClr>
        </a:solidFill>
      </dgm:spPr>
      <dgm:t>
        <a:bodyPr/>
        <a:lstStyle/>
        <a:p>
          <a:r>
            <a:rPr lang="en-US" sz="1200" dirty="0" smtClean="0"/>
            <a:t>Result Returned for On Demand Execution</a:t>
          </a:r>
          <a:endParaRPr lang="en-US" sz="1200" dirty="0"/>
        </a:p>
      </dgm:t>
    </dgm:pt>
    <dgm:pt modelId="{E0D44F00-D08E-44C1-B1E8-3D520418E162}" type="parTrans" cxnId="{4FDD155D-2091-4D95-8BD4-E3538D6111E8}">
      <dgm:prSet/>
      <dgm:spPr/>
      <dgm:t>
        <a:bodyPr/>
        <a:lstStyle/>
        <a:p>
          <a:endParaRPr lang="en-GB"/>
        </a:p>
      </dgm:t>
    </dgm:pt>
    <dgm:pt modelId="{864AEC1F-32FA-464C-9BBC-D16D8E994FEE}" type="sibTrans" cxnId="{4FDD155D-2091-4D95-8BD4-E3538D6111E8}">
      <dgm:prSet/>
      <dgm:spPr/>
      <dgm:t>
        <a:bodyPr/>
        <a:lstStyle/>
        <a:p>
          <a:endParaRPr lang="en-GB"/>
        </a:p>
      </dgm:t>
    </dgm:pt>
    <dgm:pt modelId="{E1915A7A-A3DC-450D-9C53-D25E4871FFF6}">
      <dgm:prSet phldrT="[Text]" custT="1"/>
      <dgm:spPr>
        <a:solidFill>
          <a:schemeClr val="lt1">
            <a:hueOff val="0"/>
            <a:satOff val="0"/>
            <a:lumOff val="0"/>
            <a:alpha val="20000"/>
          </a:schemeClr>
        </a:solidFill>
      </dgm:spPr>
      <dgm:t>
        <a:bodyPr/>
        <a:lstStyle/>
        <a:p>
          <a:r>
            <a:rPr lang="en-US" sz="1200" dirty="0" smtClean="0"/>
            <a:t>Profile Context Constructed</a:t>
          </a:r>
          <a:endParaRPr lang="en-US" sz="1200" dirty="0"/>
        </a:p>
      </dgm:t>
    </dgm:pt>
    <dgm:pt modelId="{268007FD-E99B-4088-BD0F-31E38252BDFD}" type="parTrans" cxnId="{CE94AC7F-7B07-4CDB-ACDB-B66DCF6CC119}">
      <dgm:prSet/>
      <dgm:spPr/>
      <dgm:t>
        <a:bodyPr/>
        <a:lstStyle/>
        <a:p>
          <a:endParaRPr lang="en-GB"/>
        </a:p>
      </dgm:t>
    </dgm:pt>
    <dgm:pt modelId="{8E68E202-2242-4A95-8228-DB345DAF42D9}" type="sibTrans" cxnId="{CE94AC7F-7B07-4CDB-ACDB-B66DCF6CC119}">
      <dgm:prSet/>
      <dgm:spPr/>
      <dgm:t>
        <a:bodyPr/>
        <a:lstStyle/>
        <a:p>
          <a:endParaRPr lang="en-GB"/>
        </a:p>
      </dgm:t>
    </dgm:pt>
    <dgm:pt modelId="{A4B53E75-571A-49F3-AFD7-34FA1FD119FB}">
      <dgm:prSet phldrT="[Text]" custT="1"/>
      <dgm:spPr>
        <a:solidFill>
          <a:schemeClr val="lt1">
            <a:hueOff val="0"/>
            <a:satOff val="0"/>
            <a:lumOff val="0"/>
            <a:alpha val="20000"/>
          </a:schemeClr>
        </a:solidFill>
      </dgm:spPr>
      <dgm:t>
        <a:bodyPr/>
        <a:lstStyle/>
        <a:p>
          <a:r>
            <a:rPr lang="en-US" sz="1200" dirty="0" smtClean="0"/>
            <a:t>On Demand Execution of Expression</a:t>
          </a:r>
          <a:endParaRPr lang="en-US" sz="1200" dirty="0"/>
        </a:p>
      </dgm:t>
    </dgm:pt>
    <dgm:pt modelId="{7D38C6FD-13EA-48D3-AD2A-D4C6E46558BF}" type="parTrans" cxnId="{090C8E8A-3D3B-44CA-8720-B721CBAA53DB}">
      <dgm:prSet/>
      <dgm:spPr/>
      <dgm:t>
        <a:bodyPr/>
        <a:lstStyle/>
        <a:p>
          <a:endParaRPr lang="en-GB"/>
        </a:p>
      </dgm:t>
    </dgm:pt>
    <dgm:pt modelId="{EB4FDDD7-E843-4B3D-A162-D6C47F75F99E}" type="sibTrans" cxnId="{090C8E8A-3D3B-44CA-8720-B721CBAA53DB}">
      <dgm:prSet/>
      <dgm:spPr/>
      <dgm:t>
        <a:bodyPr/>
        <a:lstStyle/>
        <a:p>
          <a:endParaRPr lang="en-GB"/>
        </a:p>
      </dgm:t>
    </dgm:pt>
    <dgm:pt modelId="{FD7A64F6-AC6F-4369-A9B4-541995C7E315}">
      <dgm:prSet phldrT="[Text]" custT="1"/>
      <dgm:spPr>
        <a:solidFill>
          <a:schemeClr val="lt1">
            <a:hueOff val="0"/>
            <a:satOff val="0"/>
            <a:lumOff val="0"/>
            <a:alpha val="20000"/>
          </a:schemeClr>
        </a:solidFill>
      </dgm:spPr>
      <dgm:t>
        <a:bodyPr/>
        <a:lstStyle/>
        <a:p>
          <a:r>
            <a:rPr lang="en-US" sz="1200" dirty="0" smtClean="0"/>
            <a:t>Script Compiled</a:t>
          </a:r>
          <a:endParaRPr lang="en-US" sz="1200" dirty="0"/>
        </a:p>
      </dgm:t>
    </dgm:pt>
    <dgm:pt modelId="{7FE5B09C-837F-4DFE-8C9A-A114D8943957}" type="parTrans" cxnId="{0580F514-A27E-40CF-AFB7-5758581A667A}">
      <dgm:prSet/>
      <dgm:spPr/>
      <dgm:t>
        <a:bodyPr/>
        <a:lstStyle/>
        <a:p>
          <a:endParaRPr lang="en-GB"/>
        </a:p>
      </dgm:t>
    </dgm:pt>
    <dgm:pt modelId="{5428C8A2-325C-48C2-BB7A-FADA0380E09C}" type="sibTrans" cxnId="{0580F514-A27E-40CF-AFB7-5758581A667A}">
      <dgm:prSet/>
      <dgm:spPr/>
      <dgm:t>
        <a:bodyPr/>
        <a:lstStyle/>
        <a:p>
          <a:endParaRPr lang="en-GB"/>
        </a:p>
      </dgm:t>
    </dgm:pt>
    <dgm:pt modelId="{6202452D-4417-41C7-A697-658AEA160E8D}" type="pres">
      <dgm:prSet presAssocID="{77E5DEB1-B7A7-4FDC-A489-834AF23ADFA4}" presName="Name0" presStyleCnt="0">
        <dgm:presLayoutVars>
          <dgm:chMax val="11"/>
          <dgm:chPref val="11"/>
          <dgm:dir/>
          <dgm:resizeHandles/>
        </dgm:presLayoutVars>
      </dgm:prSet>
      <dgm:spPr/>
      <dgm:t>
        <a:bodyPr/>
        <a:lstStyle/>
        <a:p>
          <a:endParaRPr lang="en-GB"/>
        </a:p>
      </dgm:t>
    </dgm:pt>
    <dgm:pt modelId="{94275DBA-7DF9-4B2F-B492-E44DB65019E7}" type="pres">
      <dgm:prSet presAssocID="{9CFE1AA3-504B-4D35-85FA-498DEF72B4A5}" presName="Accent7" presStyleCnt="0"/>
      <dgm:spPr/>
    </dgm:pt>
    <dgm:pt modelId="{9DF58520-1FE9-4BCB-BFF0-49E2AEEF54DD}" type="pres">
      <dgm:prSet presAssocID="{9CFE1AA3-504B-4D35-85FA-498DEF72B4A5}" presName="Accent" presStyleLbl="node1" presStyleIdx="0" presStyleCnt="7"/>
      <dgm:spPr/>
    </dgm:pt>
    <dgm:pt modelId="{4C2F23C7-BAC3-4DA0-95C5-E490A2130B05}" type="pres">
      <dgm:prSet presAssocID="{9CFE1AA3-504B-4D35-85FA-498DEF72B4A5}" presName="ParentBackground7" presStyleCnt="0"/>
      <dgm:spPr/>
    </dgm:pt>
    <dgm:pt modelId="{22366B8F-8297-421A-8D52-5F934DFD4C40}" type="pres">
      <dgm:prSet presAssocID="{9CFE1AA3-504B-4D35-85FA-498DEF72B4A5}" presName="ParentBackground" presStyleLbl="fgAcc1" presStyleIdx="0" presStyleCnt="7"/>
      <dgm:spPr/>
      <dgm:t>
        <a:bodyPr/>
        <a:lstStyle/>
        <a:p>
          <a:endParaRPr lang="en-GB"/>
        </a:p>
      </dgm:t>
    </dgm:pt>
    <dgm:pt modelId="{B4202081-EA53-459E-828B-B14B57A55A2B}" type="pres">
      <dgm:prSet presAssocID="{9CFE1AA3-504B-4D35-85FA-498DEF72B4A5}" presName="Parent7" presStyleLbl="revTx" presStyleIdx="0" presStyleCnt="0">
        <dgm:presLayoutVars>
          <dgm:chMax val="1"/>
          <dgm:chPref val="1"/>
          <dgm:bulletEnabled val="1"/>
        </dgm:presLayoutVars>
      </dgm:prSet>
      <dgm:spPr/>
      <dgm:t>
        <a:bodyPr/>
        <a:lstStyle/>
        <a:p>
          <a:endParaRPr lang="en-GB"/>
        </a:p>
      </dgm:t>
    </dgm:pt>
    <dgm:pt modelId="{2B7597E6-8586-41DE-A703-5E4817C2EF6D}" type="pres">
      <dgm:prSet presAssocID="{1233F91E-EA75-479B-853C-C9436F916126}" presName="Accent6" presStyleCnt="0"/>
      <dgm:spPr/>
    </dgm:pt>
    <dgm:pt modelId="{04539773-3B5D-4D17-9B4A-89B1D757ACB2}" type="pres">
      <dgm:prSet presAssocID="{1233F91E-EA75-479B-853C-C9436F916126}" presName="Accent" presStyleLbl="node1" presStyleIdx="1" presStyleCnt="7"/>
      <dgm:spPr>
        <a:ln w="19050">
          <a:solidFill>
            <a:schemeClr val="tx1"/>
          </a:solidFill>
        </a:ln>
        <a:effectLst>
          <a:outerShdw blurRad="38100" dist="25400" dir="5400000" algn="t" rotWithShape="0">
            <a:schemeClr val="bg2">
              <a:lumMod val="50000"/>
              <a:alpha val="40000"/>
            </a:schemeClr>
          </a:outerShdw>
        </a:effectLst>
      </dgm:spPr>
    </dgm:pt>
    <dgm:pt modelId="{0FFA6FE2-CD07-43F2-AB14-21FBD330B14C}" type="pres">
      <dgm:prSet presAssocID="{1233F91E-EA75-479B-853C-C9436F916126}" presName="ParentBackground6" presStyleCnt="0"/>
      <dgm:spPr/>
    </dgm:pt>
    <dgm:pt modelId="{13A82D5F-BB90-4D71-86D9-8BE9673F8C7B}" type="pres">
      <dgm:prSet presAssocID="{1233F91E-EA75-479B-853C-C9436F916126}" presName="ParentBackground" presStyleLbl="fgAcc1" presStyleIdx="1" presStyleCnt="7"/>
      <dgm:spPr/>
      <dgm:t>
        <a:bodyPr/>
        <a:lstStyle/>
        <a:p>
          <a:endParaRPr lang="en-GB"/>
        </a:p>
      </dgm:t>
    </dgm:pt>
    <dgm:pt modelId="{F8ABE151-1B02-4C2A-8516-3DD99DF140C3}" type="pres">
      <dgm:prSet presAssocID="{1233F91E-EA75-479B-853C-C9436F916126}" presName="Parent6" presStyleLbl="revTx" presStyleIdx="0" presStyleCnt="0">
        <dgm:presLayoutVars>
          <dgm:chMax val="1"/>
          <dgm:chPref val="1"/>
          <dgm:bulletEnabled val="1"/>
        </dgm:presLayoutVars>
      </dgm:prSet>
      <dgm:spPr/>
      <dgm:t>
        <a:bodyPr/>
        <a:lstStyle/>
        <a:p>
          <a:endParaRPr lang="en-GB"/>
        </a:p>
      </dgm:t>
    </dgm:pt>
    <dgm:pt modelId="{F1C65FCC-4902-4BA4-BB72-8E4FC3BCFDB5}" type="pres">
      <dgm:prSet presAssocID="{E1915A7A-A3DC-450D-9C53-D25E4871FFF6}" presName="Accent5" presStyleCnt="0"/>
      <dgm:spPr/>
    </dgm:pt>
    <dgm:pt modelId="{C49640F4-7122-4FF3-9D2F-E2356556C253}" type="pres">
      <dgm:prSet presAssocID="{E1915A7A-A3DC-450D-9C53-D25E4871FFF6}" presName="Accent" presStyleLbl="node1" presStyleIdx="2" presStyleCnt="7"/>
      <dgm:spPr/>
    </dgm:pt>
    <dgm:pt modelId="{6CD5D934-904D-4AAE-B723-1C78E393A964}" type="pres">
      <dgm:prSet presAssocID="{E1915A7A-A3DC-450D-9C53-D25E4871FFF6}" presName="ParentBackground5" presStyleCnt="0"/>
      <dgm:spPr/>
    </dgm:pt>
    <dgm:pt modelId="{C016D95D-DCDD-4F4B-B96B-2E751F8A228A}" type="pres">
      <dgm:prSet presAssocID="{E1915A7A-A3DC-450D-9C53-D25E4871FFF6}" presName="ParentBackground" presStyleLbl="fgAcc1" presStyleIdx="2" presStyleCnt="7"/>
      <dgm:spPr/>
      <dgm:t>
        <a:bodyPr/>
        <a:lstStyle/>
        <a:p>
          <a:endParaRPr lang="en-GB"/>
        </a:p>
      </dgm:t>
    </dgm:pt>
    <dgm:pt modelId="{FA47FD46-0CFB-4E1E-ABCA-A88EC430491C}" type="pres">
      <dgm:prSet presAssocID="{E1915A7A-A3DC-450D-9C53-D25E4871FFF6}" presName="Parent5" presStyleLbl="revTx" presStyleIdx="0" presStyleCnt="0">
        <dgm:presLayoutVars>
          <dgm:chMax val="1"/>
          <dgm:chPref val="1"/>
          <dgm:bulletEnabled val="1"/>
        </dgm:presLayoutVars>
      </dgm:prSet>
      <dgm:spPr/>
      <dgm:t>
        <a:bodyPr/>
        <a:lstStyle/>
        <a:p>
          <a:endParaRPr lang="en-GB"/>
        </a:p>
      </dgm:t>
    </dgm:pt>
    <dgm:pt modelId="{F2124CCF-7CD0-4D87-A267-7C60BE711F9B}" type="pres">
      <dgm:prSet presAssocID="{A4B53E75-571A-49F3-AFD7-34FA1FD119FB}" presName="Accent4" presStyleCnt="0"/>
      <dgm:spPr/>
    </dgm:pt>
    <dgm:pt modelId="{72C45015-E728-40D1-BB4B-B5A07332B21A}" type="pres">
      <dgm:prSet presAssocID="{A4B53E75-571A-49F3-AFD7-34FA1FD119FB}" presName="Accent" presStyleLbl="node1" presStyleIdx="3" presStyleCnt="7"/>
      <dgm:spPr/>
    </dgm:pt>
    <dgm:pt modelId="{927E0D9E-A4E1-4D21-B6A7-C92EB4B5A2F5}" type="pres">
      <dgm:prSet presAssocID="{A4B53E75-571A-49F3-AFD7-34FA1FD119FB}" presName="ParentBackground4" presStyleCnt="0"/>
      <dgm:spPr/>
    </dgm:pt>
    <dgm:pt modelId="{D135D633-89AB-409C-B465-BB19B397EDEC}" type="pres">
      <dgm:prSet presAssocID="{A4B53E75-571A-49F3-AFD7-34FA1FD119FB}" presName="ParentBackground" presStyleLbl="fgAcc1" presStyleIdx="3" presStyleCnt="7"/>
      <dgm:spPr/>
      <dgm:t>
        <a:bodyPr/>
        <a:lstStyle/>
        <a:p>
          <a:endParaRPr lang="en-GB"/>
        </a:p>
      </dgm:t>
    </dgm:pt>
    <dgm:pt modelId="{4C2EC4A5-F9E5-4F57-A2D4-F04666EDE5C2}" type="pres">
      <dgm:prSet presAssocID="{A4B53E75-571A-49F3-AFD7-34FA1FD119FB}" presName="Parent4" presStyleLbl="revTx" presStyleIdx="0" presStyleCnt="0">
        <dgm:presLayoutVars>
          <dgm:chMax val="1"/>
          <dgm:chPref val="1"/>
          <dgm:bulletEnabled val="1"/>
        </dgm:presLayoutVars>
      </dgm:prSet>
      <dgm:spPr/>
      <dgm:t>
        <a:bodyPr/>
        <a:lstStyle/>
        <a:p>
          <a:endParaRPr lang="en-GB"/>
        </a:p>
      </dgm:t>
    </dgm:pt>
    <dgm:pt modelId="{6BBBA159-0C6E-4BD1-8DC7-E162FA01D7C7}" type="pres">
      <dgm:prSet presAssocID="{FD7A64F6-AC6F-4369-A9B4-541995C7E315}" presName="Accent3" presStyleCnt="0"/>
      <dgm:spPr/>
    </dgm:pt>
    <dgm:pt modelId="{87323ACF-7A13-431C-B303-5B9AD080F534}" type="pres">
      <dgm:prSet presAssocID="{FD7A64F6-AC6F-4369-A9B4-541995C7E315}" presName="Accent" presStyleLbl="node1" presStyleIdx="4" presStyleCnt="7"/>
      <dgm:spPr/>
    </dgm:pt>
    <dgm:pt modelId="{C5DC4C7B-F02F-41E0-A7BD-3E7C45495574}" type="pres">
      <dgm:prSet presAssocID="{FD7A64F6-AC6F-4369-A9B4-541995C7E315}" presName="ParentBackground3" presStyleCnt="0"/>
      <dgm:spPr/>
    </dgm:pt>
    <dgm:pt modelId="{A9C56E2D-E7AB-4B71-9B24-0FB78B5C66E5}" type="pres">
      <dgm:prSet presAssocID="{FD7A64F6-AC6F-4369-A9B4-541995C7E315}" presName="ParentBackground" presStyleLbl="fgAcc1" presStyleIdx="4" presStyleCnt="7"/>
      <dgm:spPr/>
      <dgm:t>
        <a:bodyPr/>
        <a:lstStyle/>
        <a:p>
          <a:endParaRPr lang="en-GB"/>
        </a:p>
      </dgm:t>
    </dgm:pt>
    <dgm:pt modelId="{A99679DC-EE0C-429A-A28D-0D0D360DFDB1}" type="pres">
      <dgm:prSet presAssocID="{FD7A64F6-AC6F-4369-A9B4-541995C7E315}" presName="Parent3" presStyleLbl="revTx" presStyleIdx="0" presStyleCnt="0">
        <dgm:presLayoutVars>
          <dgm:chMax val="1"/>
          <dgm:chPref val="1"/>
          <dgm:bulletEnabled val="1"/>
        </dgm:presLayoutVars>
      </dgm:prSet>
      <dgm:spPr/>
      <dgm:t>
        <a:bodyPr/>
        <a:lstStyle/>
        <a:p>
          <a:endParaRPr lang="en-GB"/>
        </a:p>
      </dgm:t>
    </dgm:pt>
    <dgm:pt modelId="{83956C39-A9A0-41F7-940B-EB032C3E9CCE}" type="pres">
      <dgm:prSet presAssocID="{56B589E9-1364-4F13-9F7A-C15B141EE5A1}" presName="Accent2" presStyleCnt="0"/>
      <dgm:spPr/>
    </dgm:pt>
    <dgm:pt modelId="{A3A9F826-4079-4EB8-B6DD-4C4228B6F273}" type="pres">
      <dgm:prSet presAssocID="{56B589E9-1364-4F13-9F7A-C15B141EE5A1}" presName="Accent" presStyleLbl="node1" presStyleIdx="5" presStyleCnt="7"/>
      <dgm:spPr>
        <a:ln w="19050">
          <a:solidFill>
            <a:schemeClr val="tx1"/>
          </a:solidFill>
        </a:ln>
        <a:effectLst>
          <a:outerShdw blurRad="38100" dist="25400" dir="5400000" algn="t" rotWithShape="0">
            <a:schemeClr val="bg2">
              <a:lumMod val="50000"/>
              <a:alpha val="40000"/>
            </a:schemeClr>
          </a:outerShdw>
        </a:effectLst>
      </dgm:spPr>
    </dgm:pt>
    <dgm:pt modelId="{965597B9-97C1-40A2-A312-D76E4BAFE861}" type="pres">
      <dgm:prSet presAssocID="{56B589E9-1364-4F13-9F7A-C15B141EE5A1}" presName="ParentBackground2" presStyleCnt="0"/>
      <dgm:spPr/>
    </dgm:pt>
    <dgm:pt modelId="{CFE81F74-65B1-4071-BA63-3CB4F48470AF}" type="pres">
      <dgm:prSet presAssocID="{56B589E9-1364-4F13-9F7A-C15B141EE5A1}" presName="ParentBackground" presStyleLbl="fgAcc1" presStyleIdx="5" presStyleCnt="7"/>
      <dgm:spPr/>
      <dgm:t>
        <a:bodyPr/>
        <a:lstStyle/>
        <a:p>
          <a:endParaRPr lang="en-GB"/>
        </a:p>
      </dgm:t>
    </dgm:pt>
    <dgm:pt modelId="{F3EBFD58-BB88-43CD-85C8-AAFABDC78330}" type="pres">
      <dgm:prSet presAssocID="{56B589E9-1364-4F13-9F7A-C15B141EE5A1}" presName="Parent2" presStyleLbl="revTx" presStyleIdx="0" presStyleCnt="0">
        <dgm:presLayoutVars>
          <dgm:chMax val="1"/>
          <dgm:chPref val="1"/>
          <dgm:bulletEnabled val="1"/>
        </dgm:presLayoutVars>
      </dgm:prSet>
      <dgm:spPr/>
      <dgm:t>
        <a:bodyPr/>
        <a:lstStyle/>
        <a:p>
          <a:endParaRPr lang="en-GB"/>
        </a:p>
      </dgm:t>
    </dgm:pt>
    <dgm:pt modelId="{43DB06E7-79B7-4717-874A-F2BA5B160E0E}" type="pres">
      <dgm:prSet presAssocID="{A51E48F5-FA59-42C7-BA63-BFE1E1523A2B}" presName="Accent1" presStyleCnt="0"/>
      <dgm:spPr/>
    </dgm:pt>
    <dgm:pt modelId="{5D019B54-3CC0-43C8-98EB-0B866C3E336B}" type="pres">
      <dgm:prSet presAssocID="{A51E48F5-FA59-42C7-BA63-BFE1E1523A2B}" presName="Accent" presStyleLbl="node1" presStyleIdx="6" presStyleCnt="7"/>
      <dgm:spPr>
        <a:ln w="19050">
          <a:solidFill>
            <a:schemeClr val="tx1"/>
          </a:solidFill>
        </a:ln>
        <a:effectLst>
          <a:outerShdw blurRad="38100" dist="25400" dir="5400000" algn="t" rotWithShape="0">
            <a:schemeClr val="bg2">
              <a:lumMod val="50000"/>
              <a:alpha val="40000"/>
            </a:schemeClr>
          </a:outerShdw>
        </a:effectLst>
      </dgm:spPr>
    </dgm:pt>
    <dgm:pt modelId="{699B645C-977E-4B7E-8F3F-FD9CEF991197}" type="pres">
      <dgm:prSet presAssocID="{A51E48F5-FA59-42C7-BA63-BFE1E1523A2B}" presName="ParentBackground1" presStyleCnt="0"/>
      <dgm:spPr/>
    </dgm:pt>
    <dgm:pt modelId="{B34CD48E-54BF-4B36-AD7C-5DBF2482452E}" type="pres">
      <dgm:prSet presAssocID="{A51E48F5-FA59-42C7-BA63-BFE1E1523A2B}" presName="ParentBackground" presStyleLbl="fgAcc1" presStyleIdx="6" presStyleCnt="7"/>
      <dgm:spPr/>
      <dgm:t>
        <a:bodyPr/>
        <a:lstStyle/>
        <a:p>
          <a:endParaRPr lang="en-GB"/>
        </a:p>
      </dgm:t>
    </dgm:pt>
    <dgm:pt modelId="{D778C3F3-38EC-4E4E-BBCE-82824AD3E0EB}" type="pres">
      <dgm:prSet presAssocID="{A51E48F5-FA59-42C7-BA63-BFE1E1523A2B}" presName="Parent1" presStyleLbl="revTx" presStyleIdx="0" presStyleCnt="0">
        <dgm:presLayoutVars>
          <dgm:chMax val="1"/>
          <dgm:chPref val="1"/>
          <dgm:bulletEnabled val="1"/>
        </dgm:presLayoutVars>
      </dgm:prSet>
      <dgm:spPr/>
      <dgm:t>
        <a:bodyPr/>
        <a:lstStyle/>
        <a:p>
          <a:endParaRPr lang="en-GB"/>
        </a:p>
      </dgm:t>
    </dgm:pt>
  </dgm:ptLst>
  <dgm:cxnLst>
    <dgm:cxn modelId="{0580F514-A27E-40CF-AFB7-5758581A667A}" srcId="{77E5DEB1-B7A7-4FDC-A489-834AF23ADFA4}" destId="{FD7A64F6-AC6F-4369-A9B4-541995C7E315}" srcOrd="2" destOrd="0" parTransId="{7FE5B09C-837F-4DFE-8C9A-A114D8943957}" sibTransId="{5428C8A2-325C-48C2-BB7A-FADA0380E09C}"/>
    <dgm:cxn modelId="{84CBFBCA-337C-4ABD-B6C1-E49ACD008E9B}" type="presOf" srcId="{9CFE1AA3-504B-4D35-85FA-498DEF72B4A5}" destId="{B4202081-EA53-459E-828B-B14B57A55A2B}" srcOrd="1" destOrd="0" presId="urn:microsoft.com/office/officeart/2011/layout/CircleProcess"/>
    <dgm:cxn modelId="{1CED5BA6-F40E-4DB4-90C4-164E867A5425}" srcId="{77E5DEB1-B7A7-4FDC-A489-834AF23ADFA4}" destId="{A51E48F5-FA59-42C7-BA63-BFE1E1523A2B}" srcOrd="0" destOrd="0" parTransId="{76980F00-2954-4B1B-9F2C-6621C0A1BB6E}" sibTransId="{D51635B5-0B76-48D0-828D-592BFC05A8FC}"/>
    <dgm:cxn modelId="{D016B923-6D73-49BA-A2A1-A3D7A9199A28}" type="presOf" srcId="{A51E48F5-FA59-42C7-BA63-BFE1E1523A2B}" destId="{D778C3F3-38EC-4E4E-BBCE-82824AD3E0EB}" srcOrd="1" destOrd="0" presId="urn:microsoft.com/office/officeart/2011/layout/CircleProcess"/>
    <dgm:cxn modelId="{4A71D8EE-5CC6-485D-8DE9-7595A7BA7CBA}" srcId="{77E5DEB1-B7A7-4FDC-A489-834AF23ADFA4}" destId="{56B589E9-1364-4F13-9F7A-C15B141EE5A1}" srcOrd="1" destOrd="0" parTransId="{63DA9313-32C2-4CFC-B464-D5FD6E72F99E}" sibTransId="{3EC09D14-06F5-4EE0-80D8-7613E7FA3606}"/>
    <dgm:cxn modelId="{A2F90ED9-FF0D-4C62-9C20-EC70F2942509}" type="presOf" srcId="{9CFE1AA3-504B-4D35-85FA-498DEF72B4A5}" destId="{22366B8F-8297-421A-8D52-5F934DFD4C40}" srcOrd="0" destOrd="0" presId="urn:microsoft.com/office/officeart/2011/layout/CircleProcess"/>
    <dgm:cxn modelId="{AF8C83E8-3A05-4873-93D8-E1DCA571D98D}" type="presOf" srcId="{A4B53E75-571A-49F3-AFD7-34FA1FD119FB}" destId="{4C2EC4A5-F9E5-4F57-A2D4-F04666EDE5C2}" srcOrd="1" destOrd="0" presId="urn:microsoft.com/office/officeart/2011/layout/CircleProcess"/>
    <dgm:cxn modelId="{CE94AC7F-7B07-4CDB-ACDB-B66DCF6CC119}" srcId="{77E5DEB1-B7A7-4FDC-A489-834AF23ADFA4}" destId="{E1915A7A-A3DC-450D-9C53-D25E4871FFF6}" srcOrd="4" destOrd="0" parTransId="{268007FD-E99B-4088-BD0F-31E38252BDFD}" sibTransId="{8E68E202-2242-4A95-8228-DB345DAF42D9}"/>
    <dgm:cxn modelId="{E5C16814-8A45-46EA-A8DA-A81498369FE0}" type="presOf" srcId="{77E5DEB1-B7A7-4FDC-A489-834AF23ADFA4}" destId="{6202452D-4417-41C7-A697-658AEA160E8D}" srcOrd="0" destOrd="0" presId="urn:microsoft.com/office/officeart/2011/layout/CircleProcess"/>
    <dgm:cxn modelId="{5A8DBB38-D9C5-4E6B-A5FD-FD107DD06B3C}" type="presOf" srcId="{E1915A7A-A3DC-450D-9C53-D25E4871FFF6}" destId="{FA47FD46-0CFB-4E1E-ABCA-A88EC430491C}" srcOrd="1" destOrd="0" presId="urn:microsoft.com/office/officeart/2011/layout/CircleProcess"/>
    <dgm:cxn modelId="{6BDA08DB-E6BB-4CFA-9CF3-F5ADD6BE5890}" type="presOf" srcId="{E1915A7A-A3DC-450D-9C53-D25E4871FFF6}" destId="{C016D95D-DCDD-4F4B-B96B-2E751F8A228A}" srcOrd="0" destOrd="0" presId="urn:microsoft.com/office/officeart/2011/layout/CircleProcess"/>
    <dgm:cxn modelId="{1407D58E-A02E-4908-920B-84297C717F42}" type="presOf" srcId="{56B589E9-1364-4F13-9F7A-C15B141EE5A1}" destId="{CFE81F74-65B1-4071-BA63-3CB4F48470AF}" srcOrd="0" destOrd="0" presId="urn:microsoft.com/office/officeart/2011/layout/CircleProcess"/>
    <dgm:cxn modelId="{41814516-46A3-4B4D-9C7A-C2678E32F5E5}" type="presOf" srcId="{1233F91E-EA75-479B-853C-C9436F916126}" destId="{13A82D5F-BB90-4D71-86D9-8BE9673F8C7B}" srcOrd="0" destOrd="0" presId="urn:microsoft.com/office/officeart/2011/layout/CircleProcess"/>
    <dgm:cxn modelId="{C5BDC212-A39B-4172-A134-4EB8FA3196B3}" type="presOf" srcId="{FD7A64F6-AC6F-4369-A9B4-541995C7E315}" destId="{A9C56E2D-E7AB-4B71-9B24-0FB78B5C66E5}" srcOrd="0" destOrd="0" presId="urn:microsoft.com/office/officeart/2011/layout/CircleProcess"/>
    <dgm:cxn modelId="{9FD21557-40D6-4A3E-8284-18D7A7651B6F}" type="presOf" srcId="{A4B53E75-571A-49F3-AFD7-34FA1FD119FB}" destId="{D135D633-89AB-409C-B465-BB19B397EDEC}" srcOrd="0" destOrd="0" presId="urn:microsoft.com/office/officeart/2011/layout/CircleProcess"/>
    <dgm:cxn modelId="{59BF5E4B-A332-4ED7-9FB0-87A43702714D}" srcId="{77E5DEB1-B7A7-4FDC-A489-834AF23ADFA4}" destId="{1233F91E-EA75-479B-853C-C9436F916126}" srcOrd="5" destOrd="0" parTransId="{4AD784B3-05B9-4369-8046-2CAAF0CC4240}" sibTransId="{CEE337A6-703F-40FB-94EB-01F2CA6715FD}"/>
    <dgm:cxn modelId="{090C8E8A-3D3B-44CA-8720-B721CBAA53DB}" srcId="{77E5DEB1-B7A7-4FDC-A489-834AF23ADFA4}" destId="{A4B53E75-571A-49F3-AFD7-34FA1FD119FB}" srcOrd="3" destOrd="0" parTransId="{7D38C6FD-13EA-48D3-AD2A-D4C6E46558BF}" sibTransId="{EB4FDDD7-E843-4B3D-A162-D6C47F75F99E}"/>
    <dgm:cxn modelId="{7380AD7B-D34E-4BDE-B99D-BE1FC047B54C}" type="presOf" srcId="{FD7A64F6-AC6F-4369-A9B4-541995C7E315}" destId="{A99679DC-EE0C-429A-A28D-0D0D360DFDB1}" srcOrd="1" destOrd="0" presId="urn:microsoft.com/office/officeart/2011/layout/CircleProcess"/>
    <dgm:cxn modelId="{50D653E4-A70C-4F79-8EA8-43FB74039EC9}" type="presOf" srcId="{A51E48F5-FA59-42C7-BA63-BFE1E1523A2B}" destId="{B34CD48E-54BF-4B36-AD7C-5DBF2482452E}" srcOrd="0" destOrd="0" presId="urn:microsoft.com/office/officeart/2011/layout/CircleProcess"/>
    <dgm:cxn modelId="{4FDD155D-2091-4D95-8BD4-E3538D6111E8}" srcId="{77E5DEB1-B7A7-4FDC-A489-834AF23ADFA4}" destId="{9CFE1AA3-504B-4D35-85FA-498DEF72B4A5}" srcOrd="6" destOrd="0" parTransId="{E0D44F00-D08E-44C1-B1E8-3D520418E162}" sibTransId="{864AEC1F-32FA-464C-9BBC-D16D8E994FEE}"/>
    <dgm:cxn modelId="{8F5C557B-8CC9-4839-A048-6608FE4083E8}" type="presOf" srcId="{1233F91E-EA75-479B-853C-C9436F916126}" destId="{F8ABE151-1B02-4C2A-8516-3DD99DF140C3}" srcOrd="1" destOrd="0" presId="urn:microsoft.com/office/officeart/2011/layout/CircleProcess"/>
    <dgm:cxn modelId="{6C0C538A-F4C3-47ED-BB47-A31B6B588DF0}" type="presOf" srcId="{56B589E9-1364-4F13-9F7A-C15B141EE5A1}" destId="{F3EBFD58-BB88-43CD-85C8-AAFABDC78330}" srcOrd="1" destOrd="0" presId="urn:microsoft.com/office/officeart/2011/layout/CircleProcess"/>
    <dgm:cxn modelId="{B93179E2-550C-40AF-B728-C07557EB6290}" type="presParOf" srcId="{6202452D-4417-41C7-A697-658AEA160E8D}" destId="{94275DBA-7DF9-4B2F-B492-E44DB65019E7}" srcOrd="0" destOrd="0" presId="urn:microsoft.com/office/officeart/2011/layout/CircleProcess"/>
    <dgm:cxn modelId="{8D277976-909D-4DF1-B3E5-4ECA96485436}" type="presParOf" srcId="{94275DBA-7DF9-4B2F-B492-E44DB65019E7}" destId="{9DF58520-1FE9-4BCB-BFF0-49E2AEEF54DD}" srcOrd="0" destOrd="0" presId="urn:microsoft.com/office/officeart/2011/layout/CircleProcess"/>
    <dgm:cxn modelId="{6A38A968-C784-4AA7-8B8D-161026EDCCDD}" type="presParOf" srcId="{6202452D-4417-41C7-A697-658AEA160E8D}" destId="{4C2F23C7-BAC3-4DA0-95C5-E490A2130B05}" srcOrd="1" destOrd="0" presId="urn:microsoft.com/office/officeart/2011/layout/CircleProcess"/>
    <dgm:cxn modelId="{D051B531-F8DE-4EE5-8950-51D2DB7D7A8F}" type="presParOf" srcId="{4C2F23C7-BAC3-4DA0-95C5-E490A2130B05}" destId="{22366B8F-8297-421A-8D52-5F934DFD4C40}" srcOrd="0" destOrd="0" presId="urn:microsoft.com/office/officeart/2011/layout/CircleProcess"/>
    <dgm:cxn modelId="{1AEFFD44-2137-4DF6-9C91-B4C2377740ED}" type="presParOf" srcId="{6202452D-4417-41C7-A697-658AEA160E8D}" destId="{B4202081-EA53-459E-828B-B14B57A55A2B}" srcOrd="2" destOrd="0" presId="urn:microsoft.com/office/officeart/2011/layout/CircleProcess"/>
    <dgm:cxn modelId="{8F8880A4-254E-478D-9B7F-5CFD33F31778}" type="presParOf" srcId="{6202452D-4417-41C7-A697-658AEA160E8D}" destId="{2B7597E6-8586-41DE-A703-5E4817C2EF6D}" srcOrd="3" destOrd="0" presId="urn:microsoft.com/office/officeart/2011/layout/CircleProcess"/>
    <dgm:cxn modelId="{E5809908-18AF-4CEF-A61E-F2BAD553CC32}" type="presParOf" srcId="{2B7597E6-8586-41DE-A703-5E4817C2EF6D}" destId="{04539773-3B5D-4D17-9B4A-89B1D757ACB2}" srcOrd="0" destOrd="0" presId="urn:microsoft.com/office/officeart/2011/layout/CircleProcess"/>
    <dgm:cxn modelId="{72E3EDAC-6FDA-49A9-95DA-B6F97B7E3BA8}" type="presParOf" srcId="{6202452D-4417-41C7-A697-658AEA160E8D}" destId="{0FFA6FE2-CD07-43F2-AB14-21FBD330B14C}" srcOrd="4" destOrd="0" presId="urn:microsoft.com/office/officeart/2011/layout/CircleProcess"/>
    <dgm:cxn modelId="{82145E9F-E1E5-4506-98BF-6F5D888AF95C}" type="presParOf" srcId="{0FFA6FE2-CD07-43F2-AB14-21FBD330B14C}" destId="{13A82D5F-BB90-4D71-86D9-8BE9673F8C7B}" srcOrd="0" destOrd="0" presId="urn:microsoft.com/office/officeart/2011/layout/CircleProcess"/>
    <dgm:cxn modelId="{2A463A49-D5FE-4815-A03F-CACF49C2D6A0}" type="presParOf" srcId="{6202452D-4417-41C7-A697-658AEA160E8D}" destId="{F8ABE151-1B02-4C2A-8516-3DD99DF140C3}" srcOrd="5" destOrd="0" presId="urn:microsoft.com/office/officeart/2011/layout/CircleProcess"/>
    <dgm:cxn modelId="{838C7AFA-833B-4C82-B963-FB60031F902B}" type="presParOf" srcId="{6202452D-4417-41C7-A697-658AEA160E8D}" destId="{F1C65FCC-4902-4BA4-BB72-8E4FC3BCFDB5}" srcOrd="6" destOrd="0" presId="urn:microsoft.com/office/officeart/2011/layout/CircleProcess"/>
    <dgm:cxn modelId="{0E8CDB9D-6075-4667-BF1C-4D325989DDCF}" type="presParOf" srcId="{F1C65FCC-4902-4BA4-BB72-8E4FC3BCFDB5}" destId="{C49640F4-7122-4FF3-9D2F-E2356556C253}" srcOrd="0" destOrd="0" presId="urn:microsoft.com/office/officeart/2011/layout/CircleProcess"/>
    <dgm:cxn modelId="{77C5DB4C-E0D5-4349-9583-ABB2F70A7000}" type="presParOf" srcId="{6202452D-4417-41C7-A697-658AEA160E8D}" destId="{6CD5D934-904D-4AAE-B723-1C78E393A964}" srcOrd="7" destOrd="0" presId="urn:microsoft.com/office/officeart/2011/layout/CircleProcess"/>
    <dgm:cxn modelId="{C59359AC-685D-49C9-9E82-4C504FD3F65C}" type="presParOf" srcId="{6CD5D934-904D-4AAE-B723-1C78E393A964}" destId="{C016D95D-DCDD-4F4B-B96B-2E751F8A228A}" srcOrd="0" destOrd="0" presId="urn:microsoft.com/office/officeart/2011/layout/CircleProcess"/>
    <dgm:cxn modelId="{8F3D1C3D-2AE7-4FF4-8D3F-7105EEAAC0A6}" type="presParOf" srcId="{6202452D-4417-41C7-A697-658AEA160E8D}" destId="{FA47FD46-0CFB-4E1E-ABCA-A88EC430491C}" srcOrd="8" destOrd="0" presId="urn:microsoft.com/office/officeart/2011/layout/CircleProcess"/>
    <dgm:cxn modelId="{F661B2B9-A0B4-4776-9517-5631597B3159}" type="presParOf" srcId="{6202452D-4417-41C7-A697-658AEA160E8D}" destId="{F2124CCF-7CD0-4D87-A267-7C60BE711F9B}" srcOrd="9" destOrd="0" presId="urn:microsoft.com/office/officeart/2011/layout/CircleProcess"/>
    <dgm:cxn modelId="{4899A172-6E62-49CA-87C6-492FCDC1D02C}" type="presParOf" srcId="{F2124CCF-7CD0-4D87-A267-7C60BE711F9B}" destId="{72C45015-E728-40D1-BB4B-B5A07332B21A}" srcOrd="0" destOrd="0" presId="urn:microsoft.com/office/officeart/2011/layout/CircleProcess"/>
    <dgm:cxn modelId="{56C5EC1C-C667-4B1F-8E9E-6FCB1636008E}" type="presParOf" srcId="{6202452D-4417-41C7-A697-658AEA160E8D}" destId="{927E0D9E-A4E1-4D21-B6A7-C92EB4B5A2F5}" srcOrd="10" destOrd="0" presId="urn:microsoft.com/office/officeart/2011/layout/CircleProcess"/>
    <dgm:cxn modelId="{DDEA6608-D0B4-4969-A803-B07EF6D4F14C}" type="presParOf" srcId="{927E0D9E-A4E1-4D21-B6A7-C92EB4B5A2F5}" destId="{D135D633-89AB-409C-B465-BB19B397EDEC}" srcOrd="0" destOrd="0" presId="urn:microsoft.com/office/officeart/2011/layout/CircleProcess"/>
    <dgm:cxn modelId="{6B759412-807C-47B3-8924-31ED2998E35E}" type="presParOf" srcId="{6202452D-4417-41C7-A697-658AEA160E8D}" destId="{4C2EC4A5-F9E5-4F57-A2D4-F04666EDE5C2}" srcOrd="11" destOrd="0" presId="urn:microsoft.com/office/officeart/2011/layout/CircleProcess"/>
    <dgm:cxn modelId="{70505E9F-888C-4243-BF73-E1C955DD61A9}" type="presParOf" srcId="{6202452D-4417-41C7-A697-658AEA160E8D}" destId="{6BBBA159-0C6E-4BD1-8DC7-E162FA01D7C7}" srcOrd="12" destOrd="0" presId="urn:microsoft.com/office/officeart/2011/layout/CircleProcess"/>
    <dgm:cxn modelId="{4325FCCC-B56F-41B7-A8EF-527ADDA62BF3}" type="presParOf" srcId="{6BBBA159-0C6E-4BD1-8DC7-E162FA01D7C7}" destId="{87323ACF-7A13-431C-B303-5B9AD080F534}" srcOrd="0" destOrd="0" presId="urn:microsoft.com/office/officeart/2011/layout/CircleProcess"/>
    <dgm:cxn modelId="{427967B0-FCC1-421D-8E50-BF61679071A3}" type="presParOf" srcId="{6202452D-4417-41C7-A697-658AEA160E8D}" destId="{C5DC4C7B-F02F-41E0-A7BD-3E7C45495574}" srcOrd="13" destOrd="0" presId="urn:microsoft.com/office/officeart/2011/layout/CircleProcess"/>
    <dgm:cxn modelId="{B1319485-912F-4992-B41E-E07AC0074EDC}" type="presParOf" srcId="{C5DC4C7B-F02F-41E0-A7BD-3E7C45495574}" destId="{A9C56E2D-E7AB-4B71-9B24-0FB78B5C66E5}" srcOrd="0" destOrd="0" presId="urn:microsoft.com/office/officeart/2011/layout/CircleProcess"/>
    <dgm:cxn modelId="{BEDD290C-6A4E-436F-9D32-5DDB93F103E7}" type="presParOf" srcId="{6202452D-4417-41C7-A697-658AEA160E8D}" destId="{A99679DC-EE0C-429A-A28D-0D0D360DFDB1}" srcOrd="14" destOrd="0" presId="urn:microsoft.com/office/officeart/2011/layout/CircleProcess"/>
    <dgm:cxn modelId="{1349C531-44FD-4A98-8772-87FF53D2AA9C}" type="presParOf" srcId="{6202452D-4417-41C7-A697-658AEA160E8D}" destId="{83956C39-A9A0-41F7-940B-EB032C3E9CCE}" srcOrd="15" destOrd="0" presId="urn:microsoft.com/office/officeart/2011/layout/CircleProcess"/>
    <dgm:cxn modelId="{430BE9C1-70A7-4215-841F-DBE741C48121}" type="presParOf" srcId="{83956C39-A9A0-41F7-940B-EB032C3E9CCE}" destId="{A3A9F826-4079-4EB8-B6DD-4C4228B6F273}" srcOrd="0" destOrd="0" presId="urn:microsoft.com/office/officeart/2011/layout/CircleProcess"/>
    <dgm:cxn modelId="{B63097B9-A2AF-4F12-89BE-D011313ABAFE}" type="presParOf" srcId="{6202452D-4417-41C7-A697-658AEA160E8D}" destId="{965597B9-97C1-40A2-A312-D76E4BAFE861}" srcOrd="16" destOrd="0" presId="urn:microsoft.com/office/officeart/2011/layout/CircleProcess"/>
    <dgm:cxn modelId="{CA16E4EE-D8B3-4EE2-8F7E-6C2DACBD1C1B}" type="presParOf" srcId="{965597B9-97C1-40A2-A312-D76E4BAFE861}" destId="{CFE81F74-65B1-4071-BA63-3CB4F48470AF}" srcOrd="0" destOrd="0" presId="urn:microsoft.com/office/officeart/2011/layout/CircleProcess"/>
    <dgm:cxn modelId="{9C44F2F6-4C89-43B8-964C-D34B014E1251}" type="presParOf" srcId="{6202452D-4417-41C7-A697-658AEA160E8D}" destId="{F3EBFD58-BB88-43CD-85C8-AAFABDC78330}" srcOrd="17" destOrd="0" presId="urn:microsoft.com/office/officeart/2011/layout/CircleProcess"/>
    <dgm:cxn modelId="{ADA3BD99-E23F-4AF7-83F5-5AE4181B3215}" type="presParOf" srcId="{6202452D-4417-41C7-A697-658AEA160E8D}" destId="{43DB06E7-79B7-4717-874A-F2BA5B160E0E}" srcOrd="18" destOrd="0" presId="urn:microsoft.com/office/officeart/2011/layout/CircleProcess"/>
    <dgm:cxn modelId="{308D2058-A3C2-4EAE-B7A9-FB5F3828742C}" type="presParOf" srcId="{43DB06E7-79B7-4717-874A-F2BA5B160E0E}" destId="{5D019B54-3CC0-43C8-98EB-0B866C3E336B}" srcOrd="0" destOrd="0" presId="urn:microsoft.com/office/officeart/2011/layout/CircleProcess"/>
    <dgm:cxn modelId="{1D44C2D8-14A7-4249-A5AC-75295004ED94}" type="presParOf" srcId="{6202452D-4417-41C7-A697-658AEA160E8D}" destId="{699B645C-977E-4B7E-8F3F-FD9CEF991197}" srcOrd="19" destOrd="0" presId="urn:microsoft.com/office/officeart/2011/layout/CircleProcess"/>
    <dgm:cxn modelId="{CFF4C871-F4FC-4DC0-96FC-90D28DB68004}" type="presParOf" srcId="{699B645C-977E-4B7E-8F3F-FD9CEF991197}" destId="{B34CD48E-54BF-4B36-AD7C-5DBF2482452E}" srcOrd="0" destOrd="0" presId="urn:microsoft.com/office/officeart/2011/layout/CircleProcess"/>
    <dgm:cxn modelId="{EB4BC1CB-4019-48ED-8014-6C010DB58F23}" type="presParOf" srcId="{6202452D-4417-41C7-A697-658AEA160E8D}" destId="{D778C3F3-38EC-4E4E-BBCE-82824AD3E0EB}" srcOrd="20" destOrd="0" presId="urn:microsoft.com/office/officeart/2011/layout/Circle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E5DEB1-B7A7-4FDC-A489-834AF23ADFA4}"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a:solidFill>
          <a:schemeClr val="lt1">
            <a:hueOff val="0"/>
            <a:satOff val="0"/>
            <a:lumOff val="0"/>
            <a:alpha val="20000"/>
          </a:schemeClr>
        </a:solidFill>
      </dgm:spPr>
      <dgm:t>
        <a:bodyPr/>
        <a:lstStyle/>
        <a:p>
          <a:r>
            <a:rPr lang="en-US" sz="1200" dirty="0" smtClean="0"/>
            <a:t>Script Parsed into Syntax Tree</a:t>
          </a:r>
          <a:endParaRPr lang="en-US" sz="1200"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1233F91E-EA75-479B-853C-C9436F916126}">
      <dgm:prSet phldrT="[Text]" custT="1"/>
      <dgm:spPr>
        <a:solidFill>
          <a:schemeClr val="lt1">
            <a:hueOff val="0"/>
            <a:satOff val="0"/>
            <a:lumOff val="0"/>
            <a:alpha val="20000"/>
          </a:schemeClr>
        </a:solidFill>
      </dgm:spPr>
      <dgm:t>
        <a:bodyPr/>
        <a:lstStyle/>
        <a:p>
          <a:r>
            <a:rPr lang="en-US" sz="1200" dirty="0" smtClean="0"/>
            <a:t>Arcade Interpreter -  Statement by Statement Execution</a:t>
          </a:r>
          <a:endParaRPr lang="en-US" sz="1200" dirty="0"/>
        </a:p>
      </dgm:t>
    </dgm:pt>
    <dgm:pt modelId="{4AD784B3-05B9-4369-8046-2CAAF0CC4240}" type="parTrans" cxnId="{59BF5E4B-A332-4ED7-9FB0-87A43702714D}">
      <dgm:prSet/>
      <dgm:spPr/>
      <dgm:t>
        <a:bodyPr/>
        <a:lstStyle/>
        <a:p>
          <a:endParaRPr lang="en-US"/>
        </a:p>
      </dgm:t>
    </dgm:pt>
    <dgm:pt modelId="{CEE337A6-703F-40FB-94EB-01F2CA6715FD}" type="sibTrans" cxnId="{59BF5E4B-A332-4ED7-9FB0-87A43702714D}">
      <dgm:prSet/>
      <dgm:spPr/>
      <dgm:t>
        <a:bodyPr/>
        <a:lstStyle/>
        <a:p>
          <a:endParaRPr lang="en-US"/>
        </a:p>
      </dgm:t>
    </dgm:pt>
    <dgm:pt modelId="{A51E48F5-FA59-42C7-BA63-BFE1E1523A2B}">
      <dgm:prSet phldrT="[Text]" custT="1"/>
      <dgm:spPr>
        <a:solidFill>
          <a:schemeClr val="tx1">
            <a:alpha val="20000"/>
          </a:schemeClr>
        </a:solidFill>
      </dgm:spPr>
      <dgm:t>
        <a:bodyPr/>
        <a:lstStyle/>
        <a:p>
          <a:r>
            <a:rPr lang="en-US" sz="1200" dirty="0" smtClean="0"/>
            <a:t>API Expression Property Set</a:t>
          </a:r>
          <a:endParaRPr lang="en-US" sz="1200"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9CFE1AA3-504B-4D35-85FA-498DEF72B4A5}">
      <dgm:prSet phldrT="[Text]" custT="1"/>
      <dgm:spPr>
        <a:solidFill>
          <a:schemeClr val="lt1">
            <a:hueOff val="0"/>
            <a:satOff val="0"/>
            <a:lumOff val="0"/>
            <a:alpha val="20000"/>
          </a:schemeClr>
        </a:solidFill>
      </dgm:spPr>
      <dgm:t>
        <a:bodyPr/>
        <a:lstStyle/>
        <a:p>
          <a:r>
            <a:rPr lang="en-US" sz="1200" dirty="0" smtClean="0"/>
            <a:t>Result Returned for On Demand Execution</a:t>
          </a:r>
          <a:endParaRPr lang="en-US" sz="1200" dirty="0"/>
        </a:p>
      </dgm:t>
    </dgm:pt>
    <dgm:pt modelId="{E0D44F00-D08E-44C1-B1E8-3D520418E162}" type="parTrans" cxnId="{4FDD155D-2091-4D95-8BD4-E3538D6111E8}">
      <dgm:prSet/>
      <dgm:spPr/>
      <dgm:t>
        <a:bodyPr/>
        <a:lstStyle/>
        <a:p>
          <a:endParaRPr lang="en-GB"/>
        </a:p>
      </dgm:t>
    </dgm:pt>
    <dgm:pt modelId="{864AEC1F-32FA-464C-9BBC-D16D8E994FEE}" type="sibTrans" cxnId="{4FDD155D-2091-4D95-8BD4-E3538D6111E8}">
      <dgm:prSet/>
      <dgm:spPr/>
      <dgm:t>
        <a:bodyPr/>
        <a:lstStyle/>
        <a:p>
          <a:endParaRPr lang="en-GB"/>
        </a:p>
      </dgm:t>
    </dgm:pt>
    <dgm:pt modelId="{E1915A7A-A3DC-450D-9C53-D25E4871FFF6}">
      <dgm:prSet phldrT="[Text]" custT="1"/>
      <dgm:spPr>
        <a:solidFill>
          <a:schemeClr val="lt1">
            <a:hueOff val="0"/>
            <a:satOff val="0"/>
            <a:lumOff val="0"/>
            <a:alpha val="20000"/>
          </a:schemeClr>
        </a:solidFill>
      </dgm:spPr>
      <dgm:t>
        <a:bodyPr/>
        <a:lstStyle/>
        <a:p>
          <a:r>
            <a:rPr lang="en-US" sz="1200" dirty="0" smtClean="0"/>
            <a:t>Profile Context Constructed</a:t>
          </a:r>
          <a:endParaRPr lang="en-US" sz="1200" dirty="0"/>
        </a:p>
      </dgm:t>
    </dgm:pt>
    <dgm:pt modelId="{268007FD-E99B-4088-BD0F-31E38252BDFD}" type="parTrans" cxnId="{CE94AC7F-7B07-4CDB-ACDB-B66DCF6CC119}">
      <dgm:prSet/>
      <dgm:spPr/>
      <dgm:t>
        <a:bodyPr/>
        <a:lstStyle/>
        <a:p>
          <a:endParaRPr lang="en-GB"/>
        </a:p>
      </dgm:t>
    </dgm:pt>
    <dgm:pt modelId="{8E68E202-2242-4A95-8228-DB345DAF42D9}" type="sibTrans" cxnId="{CE94AC7F-7B07-4CDB-ACDB-B66DCF6CC119}">
      <dgm:prSet/>
      <dgm:spPr/>
      <dgm:t>
        <a:bodyPr/>
        <a:lstStyle/>
        <a:p>
          <a:endParaRPr lang="en-GB"/>
        </a:p>
      </dgm:t>
    </dgm:pt>
    <dgm:pt modelId="{A4B53E75-571A-49F3-AFD7-34FA1FD119FB}">
      <dgm:prSet phldrT="[Text]" custT="1"/>
      <dgm:spPr>
        <a:solidFill>
          <a:schemeClr val="lt1">
            <a:hueOff val="0"/>
            <a:satOff val="0"/>
            <a:lumOff val="0"/>
            <a:alpha val="20000"/>
          </a:schemeClr>
        </a:solidFill>
      </dgm:spPr>
      <dgm:t>
        <a:bodyPr/>
        <a:lstStyle/>
        <a:p>
          <a:r>
            <a:rPr lang="en-US" sz="1200" dirty="0" smtClean="0"/>
            <a:t>On Demand Execution of Expression</a:t>
          </a:r>
          <a:endParaRPr lang="en-US" sz="1200" dirty="0"/>
        </a:p>
      </dgm:t>
    </dgm:pt>
    <dgm:pt modelId="{7D38C6FD-13EA-48D3-AD2A-D4C6E46558BF}" type="parTrans" cxnId="{090C8E8A-3D3B-44CA-8720-B721CBAA53DB}">
      <dgm:prSet/>
      <dgm:spPr/>
      <dgm:t>
        <a:bodyPr/>
        <a:lstStyle/>
        <a:p>
          <a:endParaRPr lang="en-GB"/>
        </a:p>
      </dgm:t>
    </dgm:pt>
    <dgm:pt modelId="{EB4FDDD7-E843-4B3D-A162-D6C47F75F99E}" type="sibTrans" cxnId="{090C8E8A-3D3B-44CA-8720-B721CBAA53DB}">
      <dgm:prSet/>
      <dgm:spPr/>
      <dgm:t>
        <a:bodyPr/>
        <a:lstStyle/>
        <a:p>
          <a:endParaRPr lang="en-GB"/>
        </a:p>
      </dgm:t>
    </dgm:pt>
    <dgm:pt modelId="{6202452D-4417-41C7-A697-658AEA160E8D}" type="pres">
      <dgm:prSet presAssocID="{77E5DEB1-B7A7-4FDC-A489-834AF23ADFA4}" presName="Name0" presStyleCnt="0">
        <dgm:presLayoutVars>
          <dgm:chMax val="11"/>
          <dgm:chPref val="11"/>
          <dgm:dir/>
          <dgm:resizeHandles/>
        </dgm:presLayoutVars>
      </dgm:prSet>
      <dgm:spPr/>
      <dgm:t>
        <a:bodyPr/>
        <a:lstStyle/>
        <a:p>
          <a:endParaRPr lang="en-GB"/>
        </a:p>
      </dgm:t>
    </dgm:pt>
    <dgm:pt modelId="{08A625E0-BDAE-448C-8401-31CE2C16C761}" type="pres">
      <dgm:prSet presAssocID="{9CFE1AA3-504B-4D35-85FA-498DEF72B4A5}" presName="Accent6" presStyleCnt="0"/>
      <dgm:spPr/>
    </dgm:pt>
    <dgm:pt modelId="{9DF58520-1FE9-4BCB-BFF0-49E2AEEF54DD}" type="pres">
      <dgm:prSet presAssocID="{9CFE1AA3-504B-4D35-85FA-498DEF72B4A5}" presName="Accent" presStyleLbl="node1" presStyleIdx="0" presStyleCnt="6"/>
      <dgm:spPr/>
    </dgm:pt>
    <dgm:pt modelId="{32B337BC-CCF3-43FB-9E44-4CE0F883E89A}" type="pres">
      <dgm:prSet presAssocID="{9CFE1AA3-504B-4D35-85FA-498DEF72B4A5}" presName="ParentBackground6" presStyleCnt="0"/>
      <dgm:spPr/>
    </dgm:pt>
    <dgm:pt modelId="{22366B8F-8297-421A-8D52-5F934DFD4C40}" type="pres">
      <dgm:prSet presAssocID="{9CFE1AA3-504B-4D35-85FA-498DEF72B4A5}" presName="ParentBackground" presStyleLbl="fgAcc1" presStyleIdx="0" presStyleCnt="6"/>
      <dgm:spPr/>
      <dgm:t>
        <a:bodyPr/>
        <a:lstStyle/>
        <a:p>
          <a:endParaRPr lang="en-GB"/>
        </a:p>
      </dgm:t>
    </dgm:pt>
    <dgm:pt modelId="{8AEC37A0-4AD5-43F2-8B90-D567B876D530}" type="pres">
      <dgm:prSet presAssocID="{9CFE1AA3-504B-4D35-85FA-498DEF72B4A5}" presName="Parent6" presStyleLbl="revTx" presStyleIdx="0" presStyleCnt="0">
        <dgm:presLayoutVars>
          <dgm:chMax val="1"/>
          <dgm:chPref val="1"/>
          <dgm:bulletEnabled val="1"/>
        </dgm:presLayoutVars>
      </dgm:prSet>
      <dgm:spPr/>
      <dgm:t>
        <a:bodyPr/>
        <a:lstStyle/>
        <a:p>
          <a:endParaRPr lang="en-GB"/>
        </a:p>
      </dgm:t>
    </dgm:pt>
    <dgm:pt modelId="{4E0EC077-0DAD-4EA7-8C88-6965CAEEE67D}" type="pres">
      <dgm:prSet presAssocID="{1233F91E-EA75-479B-853C-C9436F916126}" presName="Accent5" presStyleCnt="0"/>
      <dgm:spPr/>
    </dgm:pt>
    <dgm:pt modelId="{04539773-3B5D-4D17-9B4A-89B1D757ACB2}" type="pres">
      <dgm:prSet presAssocID="{1233F91E-EA75-479B-853C-C9436F916126}" presName="Accent" presStyleLbl="node1" presStyleIdx="1" presStyleCnt="6"/>
      <dgm:spPr>
        <a:ln w="19050">
          <a:solidFill>
            <a:schemeClr val="tx1"/>
          </a:solidFill>
        </a:ln>
        <a:effectLst>
          <a:outerShdw blurRad="38100" dist="25400" dir="5400000" algn="t" rotWithShape="0">
            <a:schemeClr val="bg2">
              <a:lumMod val="50000"/>
              <a:alpha val="40000"/>
            </a:schemeClr>
          </a:outerShdw>
        </a:effectLst>
      </dgm:spPr>
    </dgm:pt>
    <dgm:pt modelId="{F0C33DEE-8CD2-4234-BD1D-348B8623C23E}" type="pres">
      <dgm:prSet presAssocID="{1233F91E-EA75-479B-853C-C9436F916126}" presName="ParentBackground5" presStyleCnt="0"/>
      <dgm:spPr/>
    </dgm:pt>
    <dgm:pt modelId="{13A82D5F-BB90-4D71-86D9-8BE9673F8C7B}" type="pres">
      <dgm:prSet presAssocID="{1233F91E-EA75-479B-853C-C9436F916126}" presName="ParentBackground" presStyleLbl="fgAcc1" presStyleIdx="1" presStyleCnt="6"/>
      <dgm:spPr/>
      <dgm:t>
        <a:bodyPr/>
        <a:lstStyle/>
        <a:p>
          <a:endParaRPr lang="en-GB"/>
        </a:p>
      </dgm:t>
    </dgm:pt>
    <dgm:pt modelId="{7A088376-CD58-45C4-9F8E-D6F3B18080B3}" type="pres">
      <dgm:prSet presAssocID="{1233F91E-EA75-479B-853C-C9436F916126}" presName="Parent5" presStyleLbl="revTx" presStyleIdx="0" presStyleCnt="0">
        <dgm:presLayoutVars>
          <dgm:chMax val="1"/>
          <dgm:chPref val="1"/>
          <dgm:bulletEnabled val="1"/>
        </dgm:presLayoutVars>
      </dgm:prSet>
      <dgm:spPr/>
      <dgm:t>
        <a:bodyPr/>
        <a:lstStyle/>
        <a:p>
          <a:endParaRPr lang="en-GB"/>
        </a:p>
      </dgm:t>
    </dgm:pt>
    <dgm:pt modelId="{8E74D722-5C6E-41D3-A72D-D44009EA41F8}" type="pres">
      <dgm:prSet presAssocID="{E1915A7A-A3DC-450D-9C53-D25E4871FFF6}" presName="Accent4" presStyleCnt="0"/>
      <dgm:spPr/>
    </dgm:pt>
    <dgm:pt modelId="{C49640F4-7122-4FF3-9D2F-E2356556C253}" type="pres">
      <dgm:prSet presAssocID="{E1915A7A-A3DC-450D-9C53-D25E4871FFF6}" presName="Accent" presStyleLbl="node1" presStyleIdx="2" presStyleCnt="6"/>
      <dgm:spPr/>
    </dgm:pt>
    <dgm:pt modelId="{5ADB4E7F-D3B4-478C-A834-043FCD1C307E}" type="pres">
      <dgm:prSet presAssocID="{E1915A7A-A3DC-450D-9C53-D25E4871FFF6}" presName="ParentBackground4" presStyleCnt="0"/>
      <dgm:spPr/>
    </dgm:pt>
    <dgm:pt modelId="{C016D95D-DCDD-4F4B-B96B-2E751F8A228A}" type="pres">
      <dgm:prSet presAssocID="{E1915A7A-A3DC-450D-9C53-D25E4871FFF6}" presName="ParentBackground" presStyleLbl="fgAcc1" presStyleIdx="2" presStyleCnt="6"/>
      <dgm:spPr/>
      <dgm:t>
        <a:bodyPr/>
        <a:lstStyle/>
        <a:p>
          <a:endParaRPr lang="en-GB"/>
        </a:p>
      </dgm:t>
    </dgm:pt>
    <dgm:pt modelId="{9C93CEDE-81D1-4D3C-ABD6-F1CB34DE8C3A}" type="pres">
      <dgm:prSet presAssocID="{E1915A7A-A3DC-450D-9C53-D25E4871FFF6}" presName="Parent4" presStyleLbl="revTx" presStyleIdx="0" presStyleCnt="0">
        <dgm:presLayoutVars>
          <dgm:chMax val="1"/>
          <dgm:chPref val="1"/>
          <dgm:bulletEnabled val="1"/>
        </dgm:presLayoutVars>
      </dgm:prSet>
      <dgm:spPr/>
      <dgm:t>
        <a:bodyPr/>
        <a:lstStyle/>
        <a:p>
          <a:endParaRPr lang="en-GB"/>
        </a:p>
      </dgm:t>
    </dgm:pt>
    <dgm:pt modelId="{71B70C44-729C-40BA-ACE2-CED8D0CCF78D}" type="pres">
      <dgm:prSet presAssocID="{A4B53E75-571A-49F3-AFD7-34FA1FD119FB}" presName="Accent3" presStyleCnt="0"/>
      <dgm:spPr/>
    </dgm:pt>
    <dgm:pt modelId="{72C45015-E728-40D1-BB4B-B5A07332B21A}" type="pres">
      <dgm:prSet presAssocID="{A4B53E75-571A-49F3-AFD7-34FA1FD119FB}" presName="Accent" presStyleLbl="node1" presStyleIdx="3" presStyleCnt="6"/>
      <dgm:spPr/>
    </dgm:pt>
    <dgm:pt modelId="{93ABB335-5E5F-43F2-A68C-E34C0BA9C61E}" type="pres">
      <dgm:prSet presAssocID="{A4B53E75-571A-49F3-AFD7-34FA1FD119FB}" presName="ParentBackground3" presStyleCnt="0"/>
      <dgm:spPr/>
    </dgm:pt>
    <dgm:pt modelId="{D135D633-89AB-409C-B465-BB19B397EDEC}" type="pres">
      <dgm:prSet presAssocID="{A4B53E75-571A-49F3-AFD7-34FA1FD119FB}" presName="ParentBackground" presStyleLbl="fgAcc1" presStyleIdx="3" presStyleCnt="6"/>
      <dgm:spPr/>
      <dgm:t>
        <a:bodyPr/>
        <a:lstStyle/>
        <a:p>
          <a:endParaRPr lang="en-GB"/>
        </a:p>
      </dgm:t>
    </dgm:pt>
    <dgm:pt modelId="{530C05DE-04F2-474B-9676-B3CF87320CB9}" type="pres">
      <dgm:prSet presAssocID="{A4B53E75-571A-49F3-AFD7-34FA1FD119FB}" presName="Parent3" presStyleLbl="revTx" presStyleIdx="0" presStyleCnt="0">
        <dgm:presLayoutVars>
          <dgm:chMax val="1"/>
          <dgm:chPref val="1"/>
          <dgm:bulletEnabled val="1"/>
        </dgm:presLayoutVars>
      </dgm:prSet>
      <dgm:spPr/>
      <dgm:t>
        <a:bodyPr/>
        <a:lstStyle/>
        <a:p>
          <a:endParaRPr lang="en-GB"/>
        </a:p>
      </dgm:t>
    </dgm:pt>
    <dgm:pt modelId="{83956C39-A9A0-41F7-940B-EB032C3E9CCE}" type="pres">
      <dgm:prSet presAssocID="{56B589E9-1364-4F13-9F7A-C15B141EE5A1}" presName="Accent2" presStyleCnt="0"/>
      <dgm:spPr/>
    </dgm:pt>
    <dgm:pt modelId="{A3A9F826-4079-4EB8-B6DD-4C4228B6F273}" type="pres">
      <dgm:prSet presAssocID="{56B589E9-1364-4F13-9F7A-C15B141EE5A1}" presName="Accent" presStyleLbl="node1" presStyleIdx="4" presStyleCnt="6"/>
      <dgm:spPr>
        <a:ln w="19050">
          <a:solidFill>
            <a:schemeClr val="tx1"/>
          </a:solidFill>
        </a:ln>
        <a:effectLst>
          <a:outerShdw blurRad="38100" dist="25400" dir="5400000" algn="t" rotWithShape="0">
            <a:schemeClr val="bg2">
              <a:lumMod val="50000"/>
              <a:alpha val="40000"/>
            </a:schemeClr>
          </a:outerShdw>
        </a:effectLst>
      </dgm:spPr>
    </dgm:pt>
    <dgm:pt modelId="{965597B9-97C1-40A2-A312-D76E4BAFE861}" type="pres">
      <dgm:prSet presAssocID="{56B589E9-1364-4F13-9F7A-C15B141EE5A1}" presName="ParentBackground2" presStyleCnt="0"/>
      <dgm:spPr/>
    </dgm:pt>
    <dgm:pt modelId="{CFE81F74-65B1-4071-BA63-3CB4F48470AF}" type="pres">
      <dgm:prSet presAssocID="{56B589E9-1364-4F13-9F7A-C15B141EE5A1}" presName="ParentBackground" presStyleLbl="fgAcc1" presStyleIdx="4" presStyleCnt="6"/>
      <dgm:spPr/>
      <dgm:t>
        <a:bodyPr/>
        <a:lstStyle/>
        <a:p>
          <a:endParaRPr lang="en-GB"/>
        </a:p>
      </dgm:t>
    </dgm:pt>
    <dgm:pt modelId="{F3EBFD58-BB88-43CD-85C8-AAFABDC78330}" type="pres">
      <dgm:prSet presAssocID="{56B589E9-1364-4F13-9F7A-C15B141EE5A1}" presName="Parent2" presStyleLbl="revTx" presStyleIdx="0" presStyleCnt="0">
        <dgm:presLayoutVars>
          <dgm:chMax val="1"/>
          <dgm:chPref val="1"/>
          <dgm:bulletEnabled val="1"/>
        </dgm:presLayoutVars>
      </dgm:prSet>
      <dgm:spPr/>
      <dgm:t>
        <a:bodyPr/>
        <a:lstStyle/>
        <a:p>
          <a:endParaRPr lang="en-GB"/>
        </a:p>
      </dgm:t>
    </dgm:pt>
    <dgm:pt modelId="{43DB06E7-79B7-4717-874A-F2BA5B160E0E}" type="pres">
      <dgm:prSet presAssocID="{A51E48F5-FA59-42C7-BA63-BFE1E1523A2B}" presName="Accent1" presStyleCnt="0"/>
      <dgm:spPr/>
    </dgm:pt>
    <dgm:pt modelId="{5D019B54-3CC0-43C8-98EB-0B866C3E336B}" type="pres">
      <dgm:prSet presAssocID="{A51E48F5-FA59-42C7-BA63-BFE1E1523A2B}" presName="Accent" presStyleLbl="node1" presStyleIdx="5" presStyleCnt="6"/>
      <dgm:spPr>
        <a:ln w="19050">
          <a:solidFill>
            <a:schemeClr val="tx1"/>
          </a:solidFill>
        </a:ln>
        <a:effectLst>
          <a:outerShdw blurRad="38100" dist="25400" dir="5400000" algn="t" rotWithShape="0">
            <a:schemeClr val="bg2">
              <a:lumMod val="50000"/>
              <a:alpha val="40000"/>
            </a:schemeClr>
          </a:outerShdw>
        </a:effectLst>
      </dgm:spPr>
    </dgm:pt>
    <dgm:pt modelId="{699B645C-977E-4B7E-8F3F-FD9CEF991197}" type="pres">
      <dgm:prSet presAssocID="{A51E48F5-FA59-42C7-BA63-BFE1E1523A2B}" presName="ParentBackground1" presStyleCnt="0"/>
      <dgm:spPr/>
    </dgm:pt>
    <dgm:pt modelId="{B34CD48E-54BF-4B36-AD7C-5DBF2482452E}" type="pres">
      <dgm:prSet presAssocID="{A51E48F5-FA59-42C7-BA63-BFE1E1523A2B}" presName="ParentBackground" presStyleLbl="fgAcc1" presStyleIdx="5" presStyleCnt="6"/>
      <dgm:spPr/>
      <dgm:t>
        <a:bodyPr/>
        <a:lstStyle/>
        <a:p>
          <a:endParaRPr lang="en-GB"/>
        </a:p>
      </dgm:t>
    </dgm:pt>
    <dgm:pt modelId="{D778C3F3-38EC-4E4E-BBCE-82824AD3E0EB}" type="pres">
      <dgm:prSet presAssocID="{A51E48F5-FA59-42C7-BA63-BFE1E1523A2B}" presName="Parent1" presStyleLbl="revTx" presStyleIdx="0" presStyleCnt="0">
        <dgm:presLayoutVars>
          <dgm:chMax val="1"/>
          <dgm:chPref val="1"/>
          <dgm:bulletEnabled val="1"/>
        </dgm:presLayoutVars>
      </dgm:prSet>
      <dgm:spPr/>
      <dgm:t>
        <a:bodyPr/>
        <a:lstStyle/>
        <a:p>
          <a:endParaRPr lang="en-GB"/>
        </a:p>
      </dgm:t>
    </dgm:pt>
  </dgm:ptLst>
  <dgm:cxnLst>
    <dgm:cxn modelId="{1CED5BA6-F40E-4DB4-90C4-164E867A5425}" srcId="{77E5DEB1-B7A7-4FDC-A489-834AF23ADFA4}" destId="{A51E48F5-FA59-42C7-BA63-BFE1E1523A2B}" srcOrd="0" destOrd="0" parTransId="{76980F00-2954-4B1B-9F2C-6621C0A1BB6E}" sibTransId="{D51635B5-0B76-48D0-828D-592BFC05A8FC}"/>
    <dgm:cxn modelId="{3080C111-37A6-42FB-9EF1-A85337EF7A1A}" type="presOf" srcId="{56B589E9-1364-4F13-9F7A-C15B141EE5A1}" destId="{F3EBFD58-BB88-43CD-85C8-AAFABDC78330}" srcOrd="1" destOrd="0" presId="urn:microsoft.com/office/officeart/2011/layout/CircleProcess"/>
    <dgm:cxn modelId="{DE82EDB9-BBF5-4CAC-AECC-783CE4424CDE}" type="presOf" srcId="{1233F91E-EA75-479B-853C-C9436F916126}" destId="{7A088376-CD58-45C4-9F8E-D6F3B18080B3}" srcOrd="1" destOrd="0" presId="urn:microsoft.com/office/officeart/2011/layout/CircleProcess"/>
    <dgm:cxn modelId="{4FDD155D-2091-4D95-8BD4-E3538D6111E8}" srcId="{77E5DEB1-B7A7-4FDC-A489-834AF23ADFA4}" destId="{9CFE1AA3-504B-4D35-85FA-498DEF72B4A5}" srcOrd="5" destOrd="0" parTransId="{E0D44F00-D08E-44C1-B1E8-3D520418E162}" sibTransId="{864AEC1F-32FA-464C-9BBC-D16D8E994FEE}"/>
    <dgm:cxn modelId="{090C8E8A-3D3B-44CA-8720-B721CBAA53DB}" srcId="{77E5DEB1-B7A7-4FDC-A489-834AF23ADFA4}" destId="{A4B53E75-571A-49F3-AFD7-34FA1FD119FB}" srcOrd="2" destOrd="0" parTransId="{7D38C6FD-13EA-48D3-AD2A-D4C6E46558BF}" sibTransId="{EB4FDDD7-E843-4B3D-A162-D6C47F75F99E}"/>
    <dgm:cxn modelId="{4A71D8EE-5CC6-485D-8DE9-7595A7BA7CBA}" srcId="{77E5DEB1-B7A7-4FDC-A489-834AF23ADFA4}" destId="{56B589E9-1364-4F13-9F7A-C15B141EE5A1}" srcOrd="1" destOrd="0" parTransId="{63DA9313-32C2-4CFC-B464-D5FD6E72F99E}" sibTransId="{3EC09D14-06F5-4EE0-80D8-7613E7FA3606}"/>
    <dgm:cxn modelId="{30F13C05-0CCF-4163-BF91-1441ECEF01EF}" type="presOf" srcId="{A4B53E75-571A-49F3-AFD7-34FA1FD119FB}" destId="{530C05DE-04F2-474B-9676-B3CF87320CB9}" srcOrd="1" destOrd="0" presId="urn:microsoft.com/office/officeart/2011/layout/CircleProcess"/>
    <dgm:cxn modelId="{1D7D0062-2C24-49C3-A6A4-176BBF3AFEE2}" type="presOf" srcId="{9CFE1AA3-504B-4D35-85FA-498DEF72B4A5}" destId="{22366B8F-8297-421A-8D52-5F934DFD4C40}" srcOrd="0" destOrd="0" presId="urn:microsoft.com/office/officeart/2011/layout/CircleProcess"/>
    <dgm:cxn modelId="{50035391-6F8C-492C-9CD0-A6C6A4A101FB}" type="presOf" srcId="{77E5DEB1-B7A7-4FDC-A489-834AF23ADFA4}" destId="{6202452D-4417-41C7-A697-658AEA160E8D}" srcOrd="0" destOrd="0" presId="urn:microsoft.com/office/officeart/2011/layout/CircleProcess"/>
    <dgm:cxn modelId="{0B27850E-4C5D-493B-AAFB-1F602CE5A16D}" type="presOf" srcId="{A51E48F5-FA59-42C7-BA63-BFE1E1523A2B}" destId="{B34CD48E-54BF-4B36-AD7C-5DBF2482452E}" srcOrd="0" destOrd="0" presId="urn:microsoft.com/office/officeart/2011/layout/CircleProcess"/>
    <dgm:cxn modelId="{A3D3F298-60B9-4E2E-84CA-E3063CD66537}" type="presOf" srcId="{9CFE1AA3-504B-4D35-85FA-498DEF72B4A5}" destId="{8AEC37A0-4AD5-43F2-8B90-D567B876D530}" srcOrd="1" destOrd="0" presId="urn:microsoft.com/office/officeart/2011/layout/CircleProcess"/>
    <dgm:cxn modelId="{D121E3A6-A41D-4FB7-9C06-65BCFE25F2A0}" type="presOf" srcId="{56B589E9-1364-4F13-9F7A-C15B141EE5A1}" destId="{CFE81F74-65B1-4071-BA63-3CB4F48470AF}" srcOrd="0" destOrd="0" presId="urn:microsoft.com/office/officeart/2011/layout/CircleProcess"/>
    <dgm:cxn modelId="{ED21E8EA-0833-460D-9E07-27207572F955}" type="presOf" srcId="{A4B53E75-571A-49F3-AFD7-34FA1FD119FB}" destId="{D135D633-89AB-409C-B465-BB19B397EDEC}" srcOrd="0" destOrd="0" presId="urn:microsoft.com/office/officeart/2011/layout/CircleProcess"/>
    <dgm:cxn modelId="{59BF5E4B-A332-4ED7-9FB0-87A43702714D}" srcId="{77E5DEB1-B7A7-4FDC-A489-834AF23ADFA4}" destId="{1233F91E-EA75-479B-853C-C9436F916126}" srcOrd="4" destOrd="0" parTransId="{4AD784B3-05B9-4369-8046-2CAAF0CC4240}" sibTransId="{CEE337A6-703F-40FB-94EB-01F2CA6715FD}"/>
    <dgm:cxn modelId="{0C9A87D5-EC54-4700-8D24-E65A7E70C2C5}" type="presOf" srcId="{1233F91E-EA75-479B-853C-C9436F916126}" destId="{13A82D5F-BB90-4D71-86D9-8BE9673F8C7B}" srcOrd="0" destOrd="0" presId="urn:microsoft.com/office/officeart/2011/layout/CircleProcess"/>
    <dgm:cxn modelId="{CE94AC7F-7B07-4CDB-ACDB-B66DCF6CC119}" srcId="{77E5DEB1-B7A7-4FDC-A489-834AF23ADFA4}" destId="{E1915A7A-A3DC-450D-9C53-D25E4871FFF6}" srcOrd="3" destOrd="0" parTransId="{268007FD-E99B-4088-BD0F-31E38252BDFD}" sibTransId="{8E68E202-2242-4A95-8228-DB345DAF42D9}"/>
    <dgm:cxn modelId="{9DAA8BC3-A7FC-4DE3-884A-4F1A25433580}" type="presOf" srcId="{E1915A7A-A3DC-450D-9C53-D25E4871FFF6}" destId="{9C93CEDE-81D1-4D3C-ABD6-F1CB34DE8C3A}" srcOrd="1" destOrd="0" presId="urn:microsoft.com/office/officeart/2011/layout/CircleProcess"/>
    <dgm:cxn modelId="{6F0CCC36-1520-4D5D-86B2-2CF6144AEE80}" type="presOf" srcId="{A51E48F5-FA59-42C7-BA63-BFE1E1523A2B}" destId="{D778C3F3-38EC-4E4E-BBCE-82824AD3E0EB}" srcOrd="1" destOrd="0" presId="urn:microsoft.com/office/officeart/2011/layout/CircleProcess"/>
    <dgm:cxn modelId="{FE05A2AD-A674-4AD6-8969-FE2BCFCD0AB5}" type="presOf" srcId="{E1915A7A-A3DC-450D-9C53-D25E4871FFF6}" destId="{C016D95D-DCDD-4F4B-B96B-2E751F8A228A}" srcOrd="0" destOrd="0" presId="urn:microsoft.com/office/officeart/2011/layout/CircleProcess"/>
    <dgm:cxn modelId="{A20B25CC-5088-4C04-949D-D4966DE240D2}" type="presParOf" srcId="{6202452D-4417-41C7-A697-658AEA160E8D}" destId="{08A625E0-BDAE-448C-8401-31CE2C16C761}" srcOrd="0" destOrd="0" presId="urn:microsoft.com/office/officeart/2011/layout/CircleProcess"/>
    <dgm:cxn modelId="{951D1338-D156-4E5D-B0EB-7B96F50E172E}" type="presParOf" srcId="{08A625E0-BDAE-448C-8401-31CE2C16C761}" destId="{9DF58520-1FE9-4BCB-BFF0-49E2AEEF54DD}" srcOrd="0" destOrd="0" presId="urn:microsoft.com/office/officeart/2011/layout/CircleProcess"/>
    <dgm:cxn modelId="{6B79DD91-3A1A-4F2A-8D90-2567C733D657}" type="presParOf" srcId="{6202452D-4417-41C7-A697-658AEA160E8D}" destId="{32B337BC-CCF3-43FB-9E44-4CE0F883E89A}" srcOrd="1" destOrd="0" presId="urn:microsoft.com/office/officeart/2011/layout/CircleProcess"/>
    <dgm:cxn modelId="{F5A7DDED-9DC1-46C3-AC9F-A47333460DFE}" type="presParOf" srcId="{32B337BC-CCF3-43FB-9E44-4CE0F883E89A}" destId="{22366B8F-8297-421A-8D52-5F934DFD4C40}" srcOrd="0" destOrd="0" presId="urn:microsoft.com/office/officeart/2011/layout/CircleProcess"/>
    <dgm:cxn modelId="{735FDE3D-F2E3-4D0D-A4B4-FEDC8259045E}" type="presParOf" srcId="{6202452D-4417-41C7-A697-658AEA160E8D}" destId="{8AEC37A0-4AD5-43F2-8B90-D567B876D530}" srcOrd="2" destOrd="0" presId="urn:microsoft.com/office/officeart/2011/layout/CircleProcess"/>
    <dgm:cxn modelId="{5D987124-7A98-47CF-BDC6-B13E659870C7}" type="presParOf" srcId="{6202452D-4417-41C7-A697-658AEA160E8D}" destId="{4E0EC077-0DAD-4EA7-8C88-6965CAEEE67D}" srcOrd="3" destOrd="0" presId="urn:microsoft.com/office/officeart/2011/layout/CircleProcess"/>
    <dgm:cxn modelId="{84586A0C-A924-4145-95BE-4CB71F80FDAC}" type="presParOf" srcId="{4E0EC077-0DAD-4EA7-8C88-6965CAEEE67D}" destId="{04539773-3B5D-4D17-9B4A-89B1D757ACB2}" srcOrd="0" destOrd="0" presId="urn:microsoft.com/office/officeart/2011/layout/CircleProcess"/>
    <dgm:cxn modelId="{07EBB36B-29F1-4E9B-A4F2-E9C9DB90A7BC}" type="presParOf" srcId="{6202452D-4417-41C7-A697-658AEA160E8D}" destId="{F0C33DEE-8CD2-4234-BD1D-348B8623C23E}" srcOrd="4" destOrd="0" presId="urn:microsoft.com/office/officeart/2011/layout/CircleProcess"/>
    <dgm:cxn modelId="{1651CB15-C28D-4F04-A550-50FD214BCFE4}" type="presParOf" srcId="{F0C33DEE-8CD2-4234-BD1D-348B8623C23E}" destId="{13A82D5F-BB90-4D71-86D9-8BE9673F8C7B}" srcOrd="0" destOrd="0" presId="urn:microsoft.com/office/officeart/2011/layout/CircleProcess"/>
    <dgm:cxn modelId="{3A46569A-EE63-483F-8F28-EE00D3257D28}" type="presParOf" srcId="{6202452D-4417-41C7-A697-658AEA160E8D}" destId="{7A088376-CD58-45C4-9F8E-D6F3B18080B3}" srcOrd="5" destOrd="0" presId="urn:microsoft.com/office/officeart/2011/layout/CircleProcess"/>
    <dgm:cxn modelId="{E5886112-92EA-431A-91BE-0BA6F5AC19B8}" type="presParOf" srcId="{6202452D-4417-41C7-A697-658AEA160E8D}" destId="{8E74D722-5C6E-41D3-A72D-D44009EA41F8}" srcOrd="6" destOrd="0" presId="urn:microsoft.com/office/officeart/2011/layout/CircleProcess"/>
    <dgm:cxn modelId="{CCDA39C5-533E-462B-8438-41E9B55F2E54}" type="presParOf" srcId="{8E74D722-5C6E-41D3-A72D-D44009EA41F8}" destId="{C49640F4-7122-4FF3-9D2F-E2356556C253}" srcOrd="0" destOrd="0" presId="urn:microsoft.com/office/officeart/2011/layout/CircleProcess"/>
    <dgm:cxn modelId="{BDED9BF6-892E-49B8-90B0-4AD236598544}" type="presParOf" srcId="{6202452D-4417-41C7-A697-658AEA160E8D}" destId="{5ADB4E7F-D3B4-478C-A834-043FCD1C307E}" srcOrd="7" destOrd="0" presId="urn:microsoft.com/office/officeart/2011/layout/CircleProcess"/>
    <dgm:cxn modelId="{49B44BDB-42A3-48CC-A05E-E0899E3B7ED2}" type="presParOf" srcId="{5ADB4E7F-D3B4-478C-A834-043FCD1C307E}" destId="{C016D95D-DCDD-4F4B-B96B-2E751F8A228A}" srcOrd="0" destOrd="0" presId="urn:microsoft.com/office/officeart/2011/layout/CircleProcess"/>
    <dgm:cxn modelId="{C444FB02-0D06-4992-8F3A-EF6A77027FAF}" type="presParOf" srcId="{6202452D-4417-41C7-A697-658AEA160E8D}" destId="{9C93CEDE-81D1-4D3C-ABD6-F1CB34DE8C3A}" srcOrd="8" destOrd="0" presId="urn:microsoft.com/office/officeart/2011/layout/CircleProcess"/>
    <dgm:cxn modelId="{198841DA-329F-4668-920D-BCE581E2AA54}" type="presParOf" srcId="{6202452D-4417-41C7-A697-658AEA160E8D}" destId="{71B70C44-729C-40BA-ACE2-CED8D0CCF78D}" srcOrd="9" destOrd="0" presId="urn:microsoft.com/office/officeart/2011/layout/CircleProcess"/>
    <dgm:cxn modelId="{7757157B-6087-4129-9C8F-C26CA5410EB9}" type="presParOf" srcId="{71B70C44-729C-40BA-ACE2-CED8D0CCF78D}" destId="{72C45015-E728-40D1-BB4B-B5A07332B21A}" srcOrd="0" destOrd="0" presId="urn:microsoft.com/office/officeart/2011/layout/CircleProcess"/>
    <dgm:cxn modelId="{E03C1143-3A60-442F-9D5E-55CE77485D5C}" type="presParOf" srcId="{6202452D-4417-41C7-A697-658AEA160E8D}" destId="{93ABB335-5E5F-43F2-A68C-E34C0BA9C61E}" srcOrd="10" destOrd="0" presId="urn:microsoft.com/office/officeart/2011/layout/CircleProcess"/>
    <dgm:cxn modelId="{E2D8370C-FDC6-49CB-AA3A-BA95908806DC}" type="presParOf" srcId="{93ABB335-5E5F-43F2-A68C-E34C0BA9C61E}" destId="{D135D633-89AB-409C-B465-BB19B397EDEC}" srcOrd="0" destOrd="0" presId="urn:microsoft.com/office/officeart/2011/layout/CircleProcess"/>
    <dgm:cxn modelId="{68629B36-809E-4D7A-99ED-9B61A41FCB05}" type="presParOf" srcId="{6202452D-4417-41C7-A697-658AEA160E8D}" destId="{530C05DE-04F2-474B-9676-B3CF87320CB9}" srcOrd="11" destOrd="0" presId="urn:microsoft.com/office/officeart/2011/layout/CircleProcess"/>
    <dgm:cxn modelId="{84E84636-9840-447B-ACB5-D65B9BEB5481}" type="presParOf" srcId="{6202452D-4417-41C7-A697-658AEA160E8D}" destId="{83956C39-A9A0-41F7-940B-EB032C3E9CCE}" srcOrd="12" destOrd="0" presId="urn:microsoft.com/office/officeart/2011/layout/CircleProcess"/>
    <dgm:cxn modelId="{C15DE405-B0DE-450C-99DE-F412C530E8CD}" type="presParOf" srcId="{83956C39-A9A0-41F7-940B-EB032C3E9CCE}" destId="{A3A9F826-4079-4EB8-B6DD-4C4228B6F273}" srcOrd="0" destOrd="0" presId="urn:microsoft.com/office/officeart/2011/layout/CircleProcess"/>
    <dgm:cxn modelId="{0F2CE846-0256-4BF7-8B5B-224F4E839567}" type="presParOf" srcId="{6202452D-4417-41C7-A697-658AEA160E8D}" destId="{965597B9-97C1-40A2-A312-D76E4BAFE861}" srcOrd="13" destOrd="0" presId="urn:microsoft.com/office/officeart/2011/layout/CircleProcess"/>
    <dgm:cxn modelId="{732EFE73-48B1-4854-8974-ACA0B56DA90B}" type="presParOf" srcId="{965597B9-97C1-40A2-A312-D76E4BAFE861}" destId="{CFE81F74-65B1-4071-BA63-3CB4F48470AF}" srcOrd="0" destOrd="0" presId="urn:microsoft.com/office/officeart/2011/layout/CircleProcess"/>
    <dgm:cxn modelId="{5E14FCA9-97D2-460E-AF6B-1A4D47A06F6A}" type="presParOf" srcId="{6202452D-4417-41C7-A697-658AEA160E8D}" destId="{F3EBFD58-BB88-43CD-85C8-AAFABDC78330}" srcOrd="14" destOrd="0" presId="urn:microsoft.com/office/officeart/2011/layout/CircleProcess"/>
    <dgm:cxn modelId="{F5FE8E4F-9BC8-4F88-9397-95E7BDF65C13}" type="presParOf" srcId="{6202452D-4417-41C7-A697-658AEA160E8D}" destId="{43DB06E7-79B7-4717-874A-F2BA5B160E0E}" srcOrd="15" destOrd="0" presId="urn:microsoft.com/office/officeart/2011/layout/CircleProcess"/>
    <dgm:cxn modelId="{229B8531-5C0F-4402-8930-02D35D6C1947}" type="presParOf" srcId="{43DB06E7-79B7-4717-874A-F2BA5B160E0E}" destId="{5D019B54-3CC0-43C8-98EB-0B866C3E336B}" srcOrd="0" destOrd="0" presId="urn:microsoft.com/office/officeart/2011/layout/CircleProcess"/>
    <dgm:cxn modelId="{8981D7A6-6965-40F1-8436-B08FE70B426C}" type="presParOf" srcId="{6202452D-4417-41C7-A697-658AEA160E8D}" destId="{699B645C-977E-4B7E-8F3F-FD9CEF991197}" srcOrd="16" destOrd="0" presId="urn:microsoft.com/office/officeart/2011/layout/CircleProcess"/>
    <dgm:cxn modelId="{C2663181-C6BA-4ADC-BD0C-F2A52BA65688}" type="presParOf" srcId="{699B645C-977E-4B7E-8F3F-FD9CEF991197}" destId="{B34CD48E-54BF-4B36-AD7C-5DBF2482452E}" srcOrd="0" destOrd="0" presId="urn:microsoft.com/office/officeart/2011/layout/CircleProcess"/>
    <dgm:cxn modelId="{C45DE47A-9383-42BE-8CB7-7E3548FADFFB}" type="presParOf" srcId="{6202452D-4417-41C7-A697-658AEA160E8D}" destId="{D778C3F3-38EC-4E4E-BBCE-82824AD3E0EB}" srcOrd="17" destOrd="0" presId="urn:microsoft.com/office/officeart/2011/layout/CircleProcess"/>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2C39-1564-461B-861A-77ADC2DB3FD1}">
      <dsp:nvSpPr>
        <dsp:cNvPr id="0" name=""/>
        <dsp:cNvSpPr/>
      </dsp:nvSpPr>
      <dsp:spPr>
        <a:xfrm>
          <a:off x="8328" y="138229"/>
          <a:ext cx="2489161" cy="149349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Input Values</a:t>
          </a:r>
          <a:endParaRPr lang="en-GB" sz="2000" kern="1200" dirty="0"/>
        </a:p>
      </dsp:txBody>
      <dsp:txXfrm>
        <a:off x="52071" y="181972"/>
        <a:ext cx="2401675" cy="1406010"/>
      </dsp:txXfrm>
    </dsp:sp>
    <dsp:sp modelId="{59588751-942C-44C8-9FC4-242EC47CCE3E}">
      <dsp:nvSpPr>
        <dsp:cNvPr id="0" name=""/>
        <dsp:cNvSpPr/>
      </dsp:nvSpPr>
      <dsp:spPr>
        <a:xfrm>
          <a:off x="2746405" y="576321"/>
          <a:ext cx="527702" cy="61731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GB" sz="2800" kern="1200"/>
        </a:p>
      </dsp:txBody>
      <dsp:txXfrm>
        <a:off x="2746405" y="699783"/>
        <a:ext cx="369391" cy="370388"/>
      </dsp:txXfrm>
    </dsp:sp>
    <dsp:sp modelId="{03ED1299-AD0E-41BD-807D-BEFEDC2117BE}">
      <dsp:nvSpPr>
        <dsp:cNvPr id="0" name=""/>
        <dsp:cNvSpPr/>
      </dsp:nvSpPr>
      <dsp:spPr>
        <a:xfrm>
          <a:off x="3493154" y="138229"/>
          <a:ext cx="2489161" cy="149349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Arcade</a:t>
          </a:r>
        </a:p>
        <a:p>
          <a:pPr lvl="0" algn="ctr" defTabSz="889000">
            <a:lnSpc>
              <a:spcPct val="90000"/>
            </a:lnSpc>
            <a:spcBef>
              <a:spcPct val="0"/>
            </a:spcBef>
            <a:spcAft>
              <a:spcPct val="35000"/>
            </a:spcAft>
          </a:pPr>
          <a:r>
            <a:rPr lang="en-GB" sz="2000" kern="1200" dirty="0" smtClean="0"/>
            <a:t>Expression</a:t>
          </a:r>
          <a:endParaRPr lang="en-GB" sz="2000" kern="1200" dirty="0"/>
        </a:p>
      </dsp:txBody>
      <dsp:txXfrm>
        <a:off x="3536897" y="181972"/>
        <a:ext cx="2401675" cy="1406010"/>
      </dsp:txXfrm>
    </dsp:sp>
    <dsp:sp modelId="{B42DF14D-836F-49BC-B862-BE82FF06EE5E}">
      <dsp:nvSpPr>
        <dsp:cNvPr id="0" name=""/>
        <dsp:cNvSpPr/>
      </dsp:nvSpPr>
      <dsp:spPr>
        <a:xfrm>
          <a:off x="6231231" y="576321"/>
          <a:ext cx="527702" cy="61731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GB" sz="2800" kern="1200"/>
        </a:p>
      </dsp:txBody>
      <dsp:txXfrm>
        <a:off x="6231231" y="699783"/>
        <a:ext cx="369391" cy="370388"/>
      </dsp:txXfrm>
    </dsp:sp>
    <dsp:sp modelId="{C81B985E-C1F5-4049-BF0A-22EB57188126}">
      <dsp:nvSpPr>
        <dsp:cNvPr id="0" name=""/>
        <dsp:cNvSpPr/>
      </dsp:nvSpPr>
      <dsp:spPr>
        <a:xfrm>
          <a:off x="6977980" y="138229"/>
          <a:ext cx="2489161" cy="149349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Result Value</a:t>
          </a:r>
          <a:endParaRPr lang="en-GB" sz="2000" kern="1200" dirty="0"/>
        </a:p>
      </dsp:txBody>
      <dsp:txXfrm>
        <a:off x="7021723" y="181972"/>
        <a:ext cx="2401675" cy="1406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487050" y="488412"/>
          <a:ext cx="4519448" cy="3542622"/>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b="1" kern="1200" dirty="0"/>
        </a:p>
      </dsp:txBody>
      <dsp:txXfrm rot="5400000">
        <a:off x="1363" y="903889"/>
        <a:ext cx="3542622" cy="2711668"/>
      </dsp:txXfrm>
    </dsp:sp>
    <dsp:sp modelId="{D28BD820-0A58-4F55-A8B4-7F593271FC34}">
      <dsp:nvSpPr>
        <dsp:cNvPr id="0" name=""/>
        <dsp:cNvSpPr/>
      </dsp:nvSpPr>
      <dsp:spPr>
        <a:xfrm rot="16200000">
          <a:off x="3321268" y="488412"/>
          <a:ext cx="4519448" cy="3542622"/>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b="1" kern="1200" dirty="0"/>
        </a:p>
      </dsp:txBody>
      <dsp:txXfrm rot="5400000">
        <a:off x="3809681" y="903889"/>
        <a:ext cx="3542622" cy="2711668"/>
      </dsp:txXfrm>
    </dsp:sp>
    <dsp:sp modelId="{4328E184-6E2A-46D8-9F2A-0E624F1C6DDC}">
      <dsp:nvSpPr>
        <dsp:cNvPr id="0" name=""/>
        <dsp:cNvSpPr/>
      </dsp:nvSpPr>
      <dsp:spPr>
        <a:xfrm rot="16200000">
          <a:off x="7129588" y="488412"/>
          <a:ext cx="4519448" cy="3542622"/>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7618001" y="903889"/>
        <a:ext cx="3542622" cy="27116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883248" y="889595"/>
          <a:ext cx="4006220" cy="2227029"/>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Visualization</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visual variable</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a:p>
          <a:pPr marL="342900" lvl="2" indent="-171450" algn="l" defTabSz="711200">
            <a:lnSpc>
              <a:spcPct val="90000"/>
            </a:lnSpc>
            <a:spcBef>
              <a:spcPct val="0"/>
            </a:spcBef>
            <a:spcAft>
              <a:spcPct val="15000"/>
            </a:spcAft>
            <a:buChar char="••"/>
          </a:pPr>
          <a:r>
            <a:rPr lang="en-US" sz="1600" kern="1200" dirty="0" smtClean="0"/>
            <a:t>$</a:t>
          </a:r>
          <a:r>
            <a:rPr lang="en-US" sz="1600" kern="1200" dirty="0" err="1" smtClean="0"/>
            <a:t>view.scale</a:t>
          </a:r>
          <a:endParaRPr lang="en-US" sz="1600" kern="1200" dirty="0"/>
        </a:p>
      </dsp:txBody>
      <dsp:txXfrm rot="5400000">
        <a:off x="6347" y="801244"/>
        <a:ext cx="2227029" cy="2403732"/>
      </dsp:txXfrm>
    </dsp:sp>
    <dsp:sp modelId="{D28BD820-0A58-4F55-A8B4-7F593271FC34}">
      <dsp:nvSpPr>
        <dsp:cNvPr id="0" name=""/>
        <dsp:cNvSpPr/>
      </dsp:nvSpPr>
      <dsp:spPr>
        <a:xfrm rot="16200000">
          <a:off x="1510807" y="889595"/>
          <a:ext cx="4006220" cy="2227029"/>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Labeling</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label format and order</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dsp:txBody>
      <dsp:txXfrm rot="5400000">
        <a:off x="2400402" y="801244"/>
        <a:ext cx="2227029" cy="2403732"/>
      </dsp:txXfrm>
    </dsp:sp>
    <dsp:sp modelId="{4328E184-6E2A-46D8-9F2A-0E624F1C6DDC}">
      <dsp:nvSpPr>
        <dsp:cNvPr id="0" name=""/>
        <dsp:cNvSpPr/>
      </dsp:nvSpPr>
      <dsp:spPr>
        <a:xfrm rot="16200000">
          <a:off x="8699323" y="889595"/>
          <a:ext cx="4006220" cy="2227029"/>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r>
            <a:rPr lang="en-US" sz="1600" kern="1200" dirty="0" smtClean="0"/>
            <a:t>Future Profiles</a:t>
          </a:r>
          <a:endParaRPr lang="en-US" sz="1600" kern="1200" dirty="0"/>
        </a:p>
      </dsp:txBody>
      <dsp:txXfrm rot="5400000">
        <a:off x="9588918" y="801244"/>
        <a:ext cx="2227029" cy="2403732"/>
      </dsp:txXfrm>
    </dsp:sp>
    <dsp:sp modelId="{B2D667DA-CF2F-43F4-995F-3F3159314EC4}">
      <dsp:nvSpPr>
        <dsp:cNvPr id="0" name=""/>
        <dsp:cNvSpPr/>
      </dsp:nvSpPr>
      <dsp:spPr>
        <a:xfrm rot="16200000">
          <a:off x="3890364" y="889595"/>
          <a:ext cx="4006220" cy="2227029"/>
        </a:xfrm>
        <a:prstGeom prst="flowChartManualOperati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Popups</a:t>
          </a:r>
          <a:endParaRPr lang="en-GB" sz="1600" kern="1200" dirty="0"/>
        </a:p>
        <a:p>
          <a:pPr marL="171450" lvl="1" indent="-171450" algn="l" defTabSz="711200">
            <a:lnSpc>
              <a:spcPct val="90000"/>
            </a:lnSpc>
            <a:spcBef>
              <a:spcPct val="0"/>
            </a:spcBef>
            <a:spcAft>
              <a:spcPct val="15000"/>
            </a:spcAft>
            <a:buChar char="••"/>
          </a:pPr>
          <a:r>
            <a:rPr lang="en-US" sz="1600" kern="1200" dirty="0" smtClean="0"/>
            <a:t>Use Expressions to </a:t>
          </a:r>
          <a:r>
            <a:rPr lang="en-GB" sz="1600" kern="1200" dirty="0" smtClean="0"/>
            <a:t>return values for display in the view's popup</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dsp:txBody>
      <dsp:txXfrm rot="5400000">
        <a:off x="4779959" y="801244"/>
        <a:ext cx="2227029" cy="2403732"/>
      </dsp:txXfrm>
    </dsp:sp>
    <dsp:sp modelId="{29FAF8A0-F5D9-476C-844A-28D3004CA21F}">
      <dsp:nvSpPr>
        <dsp:cNvPr id="0" name=""/>
        <dsp:cNvSpPr/>
      </dsp:nvSpPr>
      <dsp:spPr>
        <a:xfrm rot="16200000">
          <a:off x="6289617" y="889595"/>
          <a:ext cx="4006220" cy="2227029"/>
        </a:xfrm>
        <a:prstGeom prst="flowChartManualOperati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Alias</a:t>
          </a:r>
          <a:endParaRPr lang="en-GB" sz="1600" kern="1200" dirty="0"/>
        </a:p>
        <a:p>
          <a:pPr marL="171450" lvl="1" indent="-171450" algn="l" defTabSz="711200">
            <a:lnSpc>
              <a:spcPct val="90000"/>
            </a:lnSpc>
            <a:spcBef>
              <a:spcPct val="0"/>
            </a:spcBef>
            <a:spcAft>
              <a:spcPct val="15000"/>
            </a:spcAft>
            <a:buChar char="••"/>
          </a:pPr>
          <a:r>
            <a:rPr lang="en-US" sz="1600" kern="1200" dirty="0" smtClean="0"/>
            <a:t>Use Expressions to </a:t>
          </a:r>
          <a:r>
            <a:rPr lang="en-GB" sz="1600" kern="1200" dirty="0" smtClean="0"/>
            <a:t>evaluate a numeric value and return a string alias representing that value</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$value</a:t>
          </a:r>
          <a:endParaRPr lang="en-US" sz="1600" kern="1200" dirty="0"/>
        </a:p>
      </dsp:txBody>
      <dsp:txXfrm rot="5400000">
        <a:off x="7179212" y="801244"/>
        <a:ext cx="2227029" cy="24037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10/21/2017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10/21/2017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r>
              <a:rPr lang="en-GB" dirty="0" smtClean="0"/>
              <a:t>Welcome</a:t>
            </a:r>
          </a:p>
          <a:p>
            <a:r>
              <a:rPr lang="en-GB" dirty="0" smtClean="0"/>
              <a:t>Personal</a:t>
            </a:r>
            <a:r>
              <a:rPr lang="en-GB" baseline="0" dirty="0" smtClean="0"/>
              <a:t> </a:t>
            </a:r>
            <a:r>
              <a:rPr lang="en-GB" dirty="0" smtClean="0"/>
              <a:t>Introduction</a:t>
            </a:r>
          </a:p>
          <a:p>
            <a:endParaRPr lang="en-GB" dirty="0" smtClean="0"/>
          </a:p>
          <a:p>
            <a:r>
              <a:rPr lang="en-GB" dirty="0" smtClean="0"/>
              <a:t>[DAMIEN]</a:t>
            </a:r>
          </a:p>
          <a:p>
            <a:r>
              <a:rPr lang="en-GB" dirty="0" smtClean="0"/>
              <a:t>Personal</a:t>
            </a:r>
            <a:r>
              <a:rPr lang="en-GB" baseline="0" dirty="0" smtClean="0"/>
              <a:t> Introduction</a:t>
            </a:r>
          </a:p>
          <a:p>
            <a:endParaRPr lang="en-GB" baseline="0" dirty="0" smtClean="0"/>
          </a:p>
          <a:p>
            <a:r>
              <a:rPr lang="en-GB" baseline="0" smtClean="0"/>
              <a:t>[NEXT SLIDE]</a:t>
            </a:r>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773700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Another view is</a:t>
            </a:r>
            <a:r>
              <a:rPr lang="en-GB" baseline="0" dirty="0" smtClean="0"/>
              <a:t> to look at all the different Environments that the ArcGIS Platform  runs on</a:t>
            </a:r>
          </a:p>
          <a:p>
            <a:endParaRPr lang="en-GB" baseline="0" dirty="0" smtClean="0"/>
          </a:p>
          <a:p>
            <a:r>
              <a:rPr lang="en-GB" baseline="0" dirty="0" smtClean="0"/>
              <a:t>It runs on Desktop, Tablets, Phones, Embedded in Social Media, as </a:t>
            </a:r>
            <a:r>
              <a:rPr lang="en-GB" baseline="0" dirty="0" err="1" smtClean="0"/>
              <a:t>WebSites</a:t>
            </a:r>
            <a:endParaRPr lang="en-GB" baseline="0" dirty="0" smtClean="0"/>
          </a:p>
          <a:p>
            <a:endParaRPr lang="en-GB" baseline="0" dirty="0" smtClean="0"/>
          </a:p>
          <a:p>
            <a:r>
              <a:rPr lang="en-GB" baseline="0" dirty="0" smtClean="0"/>
              <a:t>[NEXT SLIDE] </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1985060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GB" dirty="0" smtClean="0"/>
              <a:t>[</a:t>
            </a:r>
            <a:r>
              <a:rPr lang="en-US" b="0" dirty="0" smtClean="0"/>
              <a:t>DAMIEN</a:t>
            </a:r>
            <a:r>
              <a:rPr lang="en-GB" dirty="0" smtClean="0"/>
              <a:t>]</a:t>
            </a:r>
          </a:p>
          <a:p>
            <a:endParaRPr lang="en-GB" dirty="0" smtClean="0"/>
          </a:p>
          <a:p>
            <a:r>
              <a:rPr lang="en-GB" dirty="0" smtClean="0"/>
              <a:t>There is often a question</a:t>
            </a:r>
            <a:r>
              <a:rPr lang="en-GB" baseline="0" dirty="0" smtClean="0"/>
              <a:t> on</a:t>
            </a:r>
            <a:r>
              <a:rPr lang="en-GB" dirty="0" smtClean="0"/>
              <a:t> why you</a:t>
            </a:r>
            <a:r>
              <a:rPr lang="en-GB" baseline="0" dirty="0" smtClean="0"/>
              <a:t> cannot just share customised logic already. </a:t>
            </a:r>
          </a:p>
          <a:p>
            <a:endParaRPr lang="en-GB" baseline="0" dirty="0" smtClean="0"/>
          </a:p>
          <a:p>
            <a:r>
              <a:rPr lang="en-GB" baseline="0" dirty="0" smtClean="0"/>
              <a:t>For example, say you have written a labelling expression in Python in ArcGIS Pro… why can you just not include python on mobile devices, or the JavaScript engine..</a:t>
            </a:r>
          </a:p>
          <a:p>
            <a:r>
              <a:rPr lang="en-GB" baseline="0" dirty="0" smtClean="0"/>
              <a:t>The problem is twofold. Bundling Python or JavaScript is very sizeable for resource constrained devices.</a:t>
            </a:r>
          </a:p>
          <a:p>
            <a:endParaRPr lang="en-GB" baseline="0" dirty="0" smtClean="0"/>
          </a:p>
          <a:p>
            <a:r>
              <a:rPr lang="en-GB" baseline="0" dirty="0" smtClean="0"/>
              <a:t>And Secondly, more importantly… Security.. Scripts written in JavaScript or Python can do anything… Which means you need to somehow run them in a sandbox, or similar. It would be very easy to run malicious code with a fully bundled version of Python or JavaScript. </a:t>
            </a:r>
          </a:p>
          <a:p>
            <a:endParaRPr lang="en-GB" baseline="0" dirty="0" smtClean="0"/>
          </a:p>
          <a:p>
            <a:r>
              <a:rPr lang="en-GB" baseline="0" dirty="0" smtClean="0"/>
              <a:t>For Browser based applications… They only run JavaScript, so your python script will not work… If you go the Python route, you will have network latency to run python on a server, trying to process large numbers of features…</a:t>
            </a:r>
          </a:p>
          <a:p>
            <a:r>
              <a:rPr lang="en-GB" baseline="0" dirty="0" smtClean="0"/>
              <a:t>With regards to security, issues around executing random JavaScript are not going to be very acceptable to Sys Admins from the perspective of cross site scripting.</a:t>
            </a:r>
          </a:p>
          <a:p>
            <a:endParaRPr lang="en-GB" baseline="0" dirty="0" smtClean="0"/>
          </a:p>
          <a:p>
            <a:r>
              <a:rPr lang="en-GB" baseline="0" dirty="0" smtClean="0"/>
              <a:t>Arcade enables cross platform consistency that you simply can’t get from existing scripting languages on the ArcGIS Platform.   </a:t>
            </a:r>
          </a:p>
          <a:p>
            <a:endParaRPr lang="en-GB" baseline="0" dirty="0" smtClean="0"/>
          </a:p>
          <a:p>
            <a:r>
              <a:rPr lang="en-GB" baseline="0" dirty="0" smtClean="0"/>
              <a:t>[NEXT SLIDE]</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804034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The goals of Arcade are</a:t>
            </a:r>
            <a:r>
              <a:rPr lang="en-GB" baseline="0" dirty="0" smtClean="0"/>
              <a:t> as follows</a:t>
            </a:r>
          </a:p>
          <a:p>
            <a:endParaRPr lang="en-GB" baseline="0" dirty="0" smtClean="0"/>
          </a:p>
          <a:p>
            <a:r>
              <a:rPr lang="en-GB" baseline="0" dirty="0" smtClean="0"/>
              <a:t>Portability – being able to use the expression regardless of the environment</a:t>
            </a:r>
          </a:p>
          <a:p>
            <a:r>
              <a:rPr lang="en-GB" baseline="0" dirty="0" smtClean="0"/>
              <a:t>Security – avoiding introducing obvious security vulnerabilities</a:t>
            </a:r>
          </a:p>
          <a:p>
            <a:r>
              <a:rPr lang="en-GB" baseline="0" dirty="0" smtClean="0"/>
              <a:t>Lightweight – for performance and resources</a:t>
            </a:r>
          </a:p>
          <a:p>
            <a:endParaRPr lang="en-GB"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smtClean="0"/>
              <a:t>Finally, and most importantly, at its core is </a:t>
            </a:r>
            <a:r>
              <a:rPr lang="en-GB" baseline="0" dirty="0" err="1" smtClean="0"/>
              <a:t>Geospatiality</a:t>
            </a:r>
            <a:r>
              <a:rPr lang="en-GB" baseline="0" dirty="0" smtClean="0"/>
              <a:t>. This is a scripting language for the ArcGIS Platform </a:t>
            </a:r>
            <a:r>
              <a:rPr lang="en-GB" baseline="0" dirty="0" err="1" smtClean="0"/>
              <a:t>afterall</a:t>
            </a:r>
            <a:r>
              <a:rPr lang="en-GB" baseline="0" dirty="0" smtClean="0"/>
              <a:t>! Geometry/features hence are treated as first class members.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4036695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[DAMIEN]</a:t>
            </a:r>
          </a:p>
          <a:p>
            <a:endParaRPr lang="en-US" b="0" dirty="0" smtClean="0"/>
          </a:p>
          <a:p>
            <a:r>
              <a:rPr lang="en-US" b="0" dirty="0" smtClean="0"/>
              <a:t>The final question we</a:t>
            </a:r>
            <a:r>
              <a:rPr lang="en-US" b="0" baseline="0" dirty="0" smtClean="0"/>
              <a:t> mentioned at the beginning of this session was, what can I do with Arcade?</a:t>
            </a:r>
          </a:p>
          <a:p>
            <a:endParaRPr lang="en-US" b="0" baseline="0" dirty="0" smtClean="0"/>
          </a:p>
          <a:p>
            <a:r>
              <a:rPr lang="en-US" b="0" baseline="0" dirty="0" smtClean="0"/>
              <a:t>Well there is what you can do now, versus what it is intended you can do in future. As Arcade is a new kid on the block, as it matures it will introduce more and more functionality and capability. </a:t>
            </a:r>
            <a:endParaRPr lang="en-US" b="0" dirty="0" smtClean="0"/>
          </a:p>
          <a:p>
            <a:endParaRPr lang="en-US" b="0" baseline="0" dirty="0" smtClean="0"/>
          </a:p>
          <a:p>
            <a:r>
              <a:rPr lang="en-US" b="0" baseline="0" dirty="0" smtClean="0"/>
              <a:t>Similar to the hello world example, it is possible to take the classic tea problem, and write it in Arcade, as shown on screen!</a:t>
            </a:r>
          </a:p>
          <a:p>
            <a:endParaRPr lang="en-US" b="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0" baseline="0" dirty="0" smtClean="0"/>
              <a:t>The best way to explain what you can do with it, is to demo it! Myself and Rene will demo a number of potential uses throughout the remainder of the session.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0" baseline="0" dirty="0" err="1" smtClean="0"/>
              <a:t>var</a:t>
            </a:r>
            <a:r>
              <a:rPr lang="en-US" b="0" baseline="0" dirty="0" smtClean="0"/>
              <a:t> tea = {type: "earl grey", empty: false}function refill(cup) {</a:t>
            </a:r>
            <a:r>
              <a:rPr lang="en-US" b="0" baseline="0" dirty="0" err="1" smtClean="0"/>
              <a:t>cup.empty</a:t>
            </a:r>
            <a:r>
              <a:rPr lang="en-US" b="0" baseline="0" dirty="0" smtClean="0"/>
              <a:t>=false;}function drink(cup) {</a:t>
            </a:r>
            <a:r>
              <a:rPr lang="en-US" b="0" baseline="0" dirty="0" err="1" smtClean="0"/>
              <a:t>cup.empty</a:t>
            </a:r>
            <a:r>
              <a:rPr lang="en-US" b="0" baseline="0" dirty="0" smtClean="0"/>
              <a:t>=true;}if (</a:t>
            </a:r>
            <a:r>
              <a:rPr lang="en-US" b="0" baseline="0" dirty="0" err="1" smtClean="0"/>
              <a:t>tea.empty</a:t>
            </a:r>
            <a:r>
              <a:rPr lang="en-US" b="0" baseline="0" dirty="0" smtClean="0"/>
              <a:t> == true){    refill(tea)}else {    drink(tea)}</a:t>
            </a:r>
          </a:p>
          <a:p>
            <a:endParaRPr lang="en-US" b="0" baseline="0" dirty="0" smtClean="0"/>
          </a:p>
          <a:p>
            <a:r>
              <a:rPr lang="en-US" b="0" baseline="0" dirty="0" smtClean="0"/>
              <a:t>[NEXT SLIDE]</a:t>
            </a:r>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431940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a:t>
            </a:r>
            <a:r>
              <a:rPr lang="en-US" b="0" dirty="0" smtClean="0"/>
              <a:t>DAMIEN</a:t>
            </a:r>
            <a:r>
              <a:rPr lang="en-GB" baseline="0" dirty="0" smtClean="0"/>
              <a:t>]</a:t>
            </a:r>
          </a:p>
          <a:p>
            <a:endParaRPr lang="en-GB" baseline="0" dirty="0" smtClean="0"/>
          </a:p>
          <a:p>
            <a:r>
              <a:rPr lang="en-GB" baseline="0" dirty="0" smtClean="0"/>
              <a:t>https://plnkr.co/edit/f1SLA0Fz9WQaIMgrCzJp?p=preview</a:t>
            </a:r>
          </a:p>
          <a:p>
            <a:endParaRPr lang="en-GB" baseline="0" dirty="0" smtClean="0"/>
          </a:p>
          <a:p>
            <a:r>
              <a:rPr lang="en-GB" baseline="0" dirty="0" smtClean="0"/>
              <a:t>Temperature demo for converting </a:t>
            </a:r>
            <a:r>
              <a:rPr lang="en-GB" baseline="0" dirty="0" err="1" smtClean="0"/>
              <a:t>farenheit</a:t>
            </a:r>
            <a:r>
              <a:rPr lang="en-GB" baseline="0" dirty="0" smtClean="0"/>
              <a:t> to Celsius </a:t>
            </a:r>
          </a:p>
          <a:p>
            <a:r>
              <a:rPr lang="en-GB" baseline="0" dirty="0" smtClean="0"/>
              <a:t>	Arcade within script tags</a:t>
            </a:r>
          </a:p>
          <a:p>
            <a:r>
              <a:rPr lang="en-GB" baseline="0" dirty="0" smtClean="0"/>
              <a:t>		Return expression value</a:t>
            </a:r>
          </a:p>
          <a:p>
            <a:r>
              <a:rPr lang="en-GB" baseline="0" dirty="0" smtClean="0"/>
              <a:t>	Usual ArcGIS JS map and </a:t>
            </a:r>
            <a:r>
              <a:rPr lang="en-GB" baseline="0" dirty="0" err="1" smtClean="0"/>
              <a:t>mapview</a:t>
            </a:r>
            <a:endParaRPr lang="en-GB" baseline="0" dirty="0" smtClean="0"/>
          </a:p>
          <a:p>
            <a:r>
              <a:rPr lang="en-GB" baseline="0" dirty="0" smtClean="0"/>
              <a:t>	Uncomment popup code to reveal a new field in popup for conversion</a:t>
            </a:r>
          </a:p>
          <a:p>
            <a:r>
              <a:rPr lang="en-GB" baseline="0" dirty="0" smtClean="0"/>
              <a:t>	Renderers</a:t>
            </a:r>
          </a:p>
          <a:p>
            <a:r>
              <a:rPr lang="en-GB" baseline="0" dirty="0" smtClean="0"/>
              <a:t>		expression definition</a:t>
            </a:r>
          </a:p>
          <a:p>
            <a:r>
              <a:rPr lang="en-GB" baseline="0" dirty="0" smtClean="0"/>
              <a:t>		changing colour ramp</a:t>
            </a:r>
          </a:p>
          <a:p>
            <a:r>
              <a:rPr lang="en-GB" baseline="0" dirty="0" smtClean="0"/>
              <a:t>			</a:t>
            </a:r>
            <a:r>
              <a:rPr lang="en-GB" baseline="0" dirty="0" err="1" smtClean="0"/>
              <a:t>mapstyler</a:t>
            </a:r>
            <a:r>
              <a:rPr lang="en-GB" baseline="0" dirty="0" smtClean="0"/>
              <a:t> - http://apps.esriuk.com/app/mapstyler/8/wmt/view/c512a92a28f94c76baccfa60410b05a3/index.html# - 5 colour ramp</a:t>
            </a:r>
          </a:p>
          <a:p>
            <a:r>
              <a:rPr lang="en-GB" baseline="0" dirty="0" smtClean="0"/>
              <a:t>		defining </a:t>
            </a:r>
            <a:r>
              <a:rPr lang="en-GB" baseline="0" dirty="0" err="1" smtClean="0"/>
              <a:t>basemap</a:t>
            </a:r>
            <a:r>
              <a:rPr lang="en-GB" baseline="0" dirty="0" smtClean="0"/>
              <a:t> for renderer</a:t>
            </a:r>
          </a:p>
          <a:p>
            <a:r>
              <a:rPr lang="en-GB" baseline="0" dirty="0" smtClean="0"/>
              <a:t>	Symbol helper function – change size</a:t>
            </a:r>
          </a:p>
          <a:p>
            <a:endParaRPr lang="en-GB" baseline="0" dirty="0" smtClean="0"/>
          </a:p>
          <a:p>
            <a:r>
              <a:rPr lang="en-GB" baseline="0" dirty="0" smtClean="0"/>
              <a:t>[NEXT SLIDE]</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1147645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OK…  Hopefully</a:t>
            </a:r>
            <a:r>
              <a:rPr lang="en-GB" baseline="0" dirty="0" smtClean="0"/>
              <a:t> you can now see why Arcade fills a much needed gap and why we are so excited about its potential. </a:t>
            </a:r>
          </a:p>
          <a:p>
            <a:endParaRPr lang="en-GB" baseline="0" dirty="0" smtClean="0"/>
          </a:p>
          <a:p>
            <a:r>
              <a:rPr lang="en-GB" baseline="0" dirty="0" smtClean="0"/>
              <a:t>We are now going to go into the nuts and bolts of Arcade.  So you can see how we have tried to reach the goals of simplicity and ease of use, but also so you can see how to achieve common tasks.</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2827476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Firstly , we tried to</a:t>
            </a:r>
            <a:r>
              <a:rPr lang="en-GB" baseline="0" dirty="0" smtClean="0"/>
              <a:t> design the language for Simple Expressions, and Familiarity..</a:t>
            </a:r>
          </a:p>
          <a:p>
            <a:endParaRPr lang="en-GB" baseline="0" dirty="0" smtClean="0"/>
          </a:p>
          <a:p>
            <a:r>
              <a:rPr lang="en-GB" baseline="0" dirty="0" smtClean="0"/>
              <a:t>We wanted it to work for the simplest of single line expressions….  Say just to a calculation based on a Field.  </a:t>
            </a:r>
          </a:p>
          <a:p>
            <a:endParaRPr lang="en-GB" baseline="0" dirty="0" smtClean="0"/>
          </a:p>
          <a:p>
            <a:r>
              <a:rPr lang="en-GB" baseline="0" dirty="0" smtClean="0"/>
              <a:t>We also recognised that many of the labelling and rendering Python scripts that exist in Pro today, can be quite complex…</a:t>
            </a:r>
          </a:p>
          <a:p>
            <a:endParaRPr lang="en-GB" baseline="0" dirty="0" smtClean="0"/>
          </a:p>
          <a:p>
            <a:r>
              <a:rPr lang="en-GB" baseline="0" dirty="0" smtClean="0"/>
              <a:t>So we wanted to support more complex language features.</a:t>
            </a:r>
          </a:p>
          <a:p>
            <a:endParaRPr lang="en-GB" baseline="0" dirty="0" smtClean="0"/>
          </a:p>
          <a:p>
            <a:r>
              <a:rPr lang="en-GB" baseline="0" dirty="0" smtClean="0"/>
              <a:t>I do need to emphasize though, that Arcade is not intended to change its environment, it is simply a calculator, and is self contained.</a:t>
            </a:r>
          </a:p>
          <a:p>
            <a:endParaRPr lang="en-GB" baseline="0" dirty="0" smtClean="0"/>
          </a:p>
          <a:p>
            <a:r>
              <a:rPr lang="en-GB" baseline="0" dirty="0" smtClean="0"/>
              <a:t>[NEXT SLIDE]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4102584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So firstly for simple expressions, we have the concept of implicit Returns.</a:t>
            </a:r>
          </a:p>
          <a:p>
            <a:endParaRPr lang="en-GB" dirty="0" smtClean="0"/>
          </a:p>
          <a:p>
            <a:r>
              <a:rPr lang="en-GB" dirty="0" smtClean="0"/>
              <a:t>The last executable statement that</a:t>
            </a:r>
            <a:r>
              <a:rPr lang="en-GB" baseline="0" dirty="0" smtClean="0"/>
              <a:t> is a value, will automatically be considered the return value… Allowing you, for single line expressions, not to have to use the return statement.</a:t>
            </a:r>
          </a:p>
          <a:p>
            <a:endParaRPr lang="en-GB" baseline="0" dirty="0" smtClean="0"/>
          </a:p>
          <a:p>
            <a:r>
              <a:rPr lang="en-GB" baseline="0" dirty="0" smtClean="0"/>
              <a:t>Admittedly a small feature, but it allows very succinct single line expressions.</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97897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We</a:t>
            </a:r>
            <a:r>
              <a:rPr lang="en-GB" baseline="0" dirty="0" smtClean="0"/>
              <a:t> had a lot of discussions on c</a:t>
            </a:r>
            <a:r>
              <a:rPr lang="en-GB" dirty="0" smtClean="0"/>
              <a:t>ase sensitivity</a:t>
            </a:r>
            <a:r>
              <a:rPr lang="en-GB" baseline="0" dirty="0" smtClean="0"/>
              <a:t>.</a:t>
            </a:r>
          </a:p>
          <a:p>
            <a:endParaRPr lang="en-GB" baseline="0" dirty="0" smtClean="0"/>
          </a:p>
          <a:p>
            <a:r>
              <a:rPr lang="en-GB" baseline="0" dirty="0" smtClean="0"/>
              <a:t>We have made the language case insensitive so it is less fussy to author.  However the main reason, was to make it easier to work with data and fields. You can see that it not only takes effect for functions but also for access variables, properties of the feature, dictionary entries.  </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2297915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The key to the language though is</a:t>
            </a:r>
            <a:r>
              <a:rPr lang="en-GB" baseline="0" dirty="0" smtClean="0"/>
              <a:t> the range of functions, and we want to add a lot more!</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913091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[DAMIEN]</a:t>
            </a:r>
          </a:p>
          <a:p>
            <a:endParaRPr lang="en-US" dirty="0" smtClean="0"/>
          </a:p>
          <a:p>
            <a:r>
              <a:rPr lang="en-US" dirty="0" smtClean="0"/>
              <a:t>Just a quick thanks to our</a:t>
            </a:r>
            <a:r>
              <a:rPr lang="en-US" baseline="0" dirty="0" smtClean="0"/>
              <a:t> </a:t>
            </a:r>
            <a:r>
              <a:rPr lang="en-US" dirty="0" smtClean="0"/>
              <a:t>sponsor</a:t>
            </a:r>
            <a:r>
              <a:rPr lang="en-US" baseline="0" dirty="0" smtClean="0"/>
              <a:t> con-terra for their continued generous support</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678528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Whilst</a:t>
            </a:r>
            <a:r>
              <a:rPr lang="en-GB" baseline="0" dirty="0" smtClean="0"/>
              <a:t> Arcade is a Language, it is not tied to any particular workflow. It is simply passed input variables (as global variables), runs, and returns output variables.</a:t>
            </a:r>
          </a:p>
          <a:p>
            <a:endParaRPr lang="en-GB" baseline="0" dirty="0" smtClean="0"/>
          </a:p>
          <a:p>
            <a:r>
              <a:rPr lang="en-GB" baseline="0" dirty="0" smtClean="0"/>
              <a:t>We have the concept of a Profile, which determines why the Script is being run, and what global variables it will have available.</a:t>
            </a:r>
          </a:p>
          <a:p>
            <a:endParaRPr lang="en-GB" baseline="0" dirty="0" smtClean="0"/>
          </a:p>
          <a:p>
            <a:r>
              <a:rPr lang="en-GB" baseline="0" dirty="0" smtClean="0"/>
              <a:t>We have four profiles currently for visualisation, labelling, popups and aliases. There are more in the pipeline. </a:t>
            </a:r>
          </a:p>
          <a:p>
            <a:endParaRPr lang="en-GB" baseline="0" dirty="0" smtClean="0"/>
          </a:p>
          <a:p>
            <a:r>
              <a:rPr lang="en-GB" baseline="0" dirty="0" smtClean="0"/>
              <a:t>[NEXT SLIDE] </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3622653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Continuing</a:t>
            </a:r>
            <a:r>
              <a:rPr lang="en-GB" baseline="0" dirty="0" smtClean="0"/>
              <a:t> with the Language..  Arcade does have a Type System</a:t>
            </a:r>
          </a:p>
          <a:p>
            <a:endParaRPr lang="en-GB" baseline="0" dirty="0" smtClean="0"/>
          </a:p>
          <a:p>
            <a:r>
              <a:rPr lang="en-GB" baseline="0" dirty="0" smtClean="0"/>
              <a:t>Simple types such as strings, Booleans, dates etc. and object types, some of which are GIS Specific types, like Feature, Point, Line, Polygon, MultiPoint.</a:t>
            </a:r>
          </a:p>
          <a:p>
            <a:endParaRPr lang="en-GB" baseline="0" dirty="0" smtClean="0"/>
          </a:p>
          <a:p>
            <a:r>
              <a:rPr lang="en-GB" baseline="0" dirty="0" smtClean="0"/>
              <a:t>So you can see how we use them here. You declare a variable and assign parameters. </a:t>
            </a:r>
          </a:p>
          <a:p>
            <a:endParaRPr lang="en-GB" baseline="0" dirty="0" smtClean="0"/>
          </a:p>
          <a:p>
            <a:r>
              <a:rPr lang="en-GB" baseline="0" dirty="0" smtClean="0"/>
              <a:t>When using an object type, you use its name then use different overloaded calling parameters to create features and so forth. </a:t>
            </a:r>
          </a:p>
          <a:p>
            <a:endParaRPr lang="en-GB" baseline="0" dirty="0" smtClean="0"/>
          </a:p>
          <a:p>
            <a:r>
              <a:rPr lang="en-GB" baseline="0" dirty="0" smtClean="0"/>
              <a:t>[NEXT SLIDE]</a:t>
            </a:r>
          </a:p>
          <a:p>
            <a:endParaRPr lang="en-GB" baseline="0" dirty="0" smtClean="0"/>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1328106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As there</a:t>
            </a:r>
            <a:r>
              <a:rPr lang="en-GB" baseline="0" dirty="0" smtClean="0"/>
              <a:t> is a type system, there is Casting between types.</a:t>
            </a:r>
          </a:p>
          <a:p>
            <a:endParaRPr lang="en-GB" baseline="0" dirty="0" smtClean="0"/>
          </a:p>
          <a:p>
            <a:r>
              <a:rPr lang="en-GB" baseline="0" dirty="0" smtClean="0"/>
              <a:t>We had a lot of discussions on casting, and what was correct behaviour</a:t>
            </a:r>
          </a:p>
          <a:p>
            <a:endParaRPr lang="en-GB" baseline="0" dirty="0" smtClean="0"/>
          </a:p>
          <a:p>
            <a:r>
              <a:rPr lang="en-GB" baseline="0" dirty="0" smtClean="0"/>
              <a:t>Implicit casting is used for function parameters and expressions, numbers appended to a string in this example. Explicit casting is for functions cast between types, number, text, date, Boolean.  To explain a bit more on explicit casting, this is when you want to explicitly state the number 10, as a text type as in the example shown.  </a:t>
            </a:r>
          </a:p>
          <a:p>
            <a:endParaRPr lang="en-GB" baseline="0" dirty="0" smtClean="0"/>
          </a:p>
          <a:p>
            <a:r>
              <a:rPr lang="en-GB" baseline="0" dirty="0" smtClean="0"/>
              <a:t>[NEXT SLIDE]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3934332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As</a:t>
            </a:r>
            <a:r>
              <a:rPr lang="en-GB" baseline="0" dirty="0" smtClean="0"/>
              <a:t> you would expect we have flow control statement and logic statement.</a:t>
            </a:r>
          </a:p>
          <a:p>
            <a:endParaRPr lang="en-GB" baseline="0" dirty="0" smtClean="0"/>
          </a:p>
          <a:p>
            <a:r>
              <a:rPr lang="en-GB" baseline="0" dirty="0" smtClean="0"/>
              <a:t>So we have IF… But you may also want to consider using the functions IIF, Decode, and When, which allow you to use functional equivalence, but using a shortened expression. Hence you can write a multi-line expression within a single line. </a:t>
            </a:r>
          </a:p>
          <a:p>
            <a:endParaRPr lang="en-GB" baseline="0" dirty="0" smtClean="0"/>
          </a:p>
          <a:p>
            <a:r>
              <a:rPr lang="en-GB" baseline="0" dirty="0" smtClean="0"/>
              <a:t>[NEXT SLIDE]</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3786791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We also</a:t>
            </a:r>
            <a:r>
              <a:rPr lang="en-GB" baseline="0" dirty="0" smtClean="0"/>
              <a:t> have FOR loops. </a:t>
            </a:r>
            <a:endParaRPr lang="en-GB" dirty="0" smtClean="0"/>
          </a:p>
          <a:p>
            <a:endParaRPr lang="en-GB" dirty="0" smtClean="0"/>
          </a:p>
          <a:p>
            <a:r>
              <a:rPr lang="en-GB" dirty="0" smtClean="0"/>
              <a:t>It</a:t>
            </a:r>
            <a:r>
              <a:rPr lang="en-GB" baseline="0" dirty="0" smtClean="0"/>
              <a:t> is similar in style to c</a:t>
            </a:r>
            <a:r>
              <a:rPr lang="en-GB" dirty="0" smtClean="0"/>
              <a:t>lassic JavaScript or C.</a:t>
            </a:r>
            <a:r>
              <a:rPr lang="en-GB" baseline="0" dirty="0" smtClean="0"/>
              <a:t> Additionally however we </a:t>
            </a:r>
            <a:r>
              <a:rPr lang="en-GB" dirty="0" smtClean="0"/>
              <a:t>also have FOR</a:t>
            </a:r>
            <a:r>
              <a:rPr lang="en-GB" baseline="0" dirty="0" smtClean="0"/>
              <a:t> IN which iterates over indices of an array, or field names of a dictionary/feature</a:t>
            </a:r>
            <a:r>
              <a:rPr lang="en-GB" dirty="0" smtClean="0"/>
              <a:t>. </a:t>
            </a:r>
          </a:p>
          <a:p>
            <a:endParaRPr lang="en-GB" dirty="0" smtClean="0"/>
          </a:p>
          <a:p>
            <a:r>
              <a:rPr lang="en-GB" baseline="0" dirty="0" smtClean="0"/>
              <a:t>We also have break, return and continue as supported statements within the block</a:t>
            </a:r>
          </a:p>
          <a:p>
            <a:endParaRPr lang="en-GB" baseline="0" dirty="0" smtClean="0"/>
          </a:p>
          <a:p>
            <a:r>
              <a:rPr lang="en-GB" baseline="0" dirty="0" smtClean="0"/>
              <a:t>[NEXT SLIDE]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2755892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We</a:t>
            </a:r>
            <a:r>
              <a:rPr lang="en-GB" baseline="0" dirty="0" smtClean="0"/>
              <a:t> support user defined functions, however they have to be declared ahead of use. So if you are going to call a user defined function, you have to define it prior to calling. </a:t>
            </a:r>
          </a:p>
          <a:p>
            <a:endParaRPr lang="en-GB" baseline="0" dirty="0" smtClean="0"/>
          </a:p>
          <a:p>
            <a:r>
              <a:rPr lang="en-GB" baseline="0" dirty="0" smtClean="0"/>
              <a:t>The variables inside a function have local scope. Additionally you can’t declare functions within functions.</a:t>
            </a:r>
          </a:p>
          <a:p>
            <a:endParaRPr lang="en-GB" baseline="0" dirty="0" smtClean="0"/>
          </a:p>
          <a:p>
            <a:r>
              <a:rPr lang="en-GB" baseline="0" dirty="0" smtClean="0"/>
              <a:t>We have tried to keep the language as simple as possible, for example we haven’t gone for closure support that you typically get in JavaScript. We just want to keep it as simple and easy to learn as possible.  </a:t>
            </a:r>
          </a:p>
          <a:p>
            <a:endParaRPr lang="en-GB" baseline="0" dirty="0" smtClean="0"/>
          </a:p>
          <a:p>
            <a:r>
              <a:rPr lang="en-GB" baseline="0" dirty="0" smtClean="0"/>
              <a:t>[NEXT SLIDE]</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564452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We also have variables, that can assigned and reassigned. They can added, subtracted etc.</a:t>
            </a:r>
            <a:r>
              <a:rPr lang="en-GB" baseline="0" dirty="0" smtClean="0"/>
              <a:t> and</a:t>
            </a:r>
            <a:r>
              <a:rPr lang="en-GB" dirty="0" smtClean="0"/>
              <a:t> can even be assigned to different object types altogether. </a:t>
            </a:r>
          </a:p>
          <a:p>
            <a:endParaRPr lang="en-GB" dirty="0" smtClean="0"/>
          </a:p>
          <a:p>
            <a:r>
              <a:rPr lang="en-GB" dirty="0" smtClean="0"/>
              <a:t>However one thing to remember is that certain types are immutable.</a:t>
            </a:r>
            <a:r>
              <a:rPr lang="en-GB" baseline="0" dirty="0" smtClean="0"/>
              <a:t> So for example the geometry type, $feature can be reassigned, however you can’t change the parameters of $feature. This is a key point, in that Arcade cannot edit immutable types that are passed in, so in the example of an immutable geometry type, it will remain the same regardless of your Arcade expression. </a:t>
            </a:r>
          </a:p>
          <a:p>
            <a:endParaRPr lang="en-GB" baseline="0" dirty="0" smtClean="0"/>
          </a:p>
          <a:p>
            <a:r>
              <a:rPr lang="en-GB" baseline="0" dirty="0" smtClean="0"/>
              <a:t>Additionally arrays must be sequential, and can’t handle gaps in the array. </a:t>
            </a:r>
            <a:endParaRPr lang="en-GB" dirty="0" smtClean="0"/>
          </a:p>
          <a:p>
            <a:endParaRPr lang="en-GB" dirty="0" smtClean="0"/>
          </a:p>
          <a:p>
            <a:r>
              <a:rPr lang="en-GB" dirty="0" smtClean="0"/>
              <a:t>I’m now</a:t>
            </a:r>
            <a:r>
              <a:rPr lang="en-GB" baseline="0" dirty="0" smtClean="0"/>
              <a:t> going to pass over to Rene to give a few more demos to whet your appetite, and </a:t>
            </a:r>
            <a:r>
              <a:rPr lang="en-GB" baseline="0" smtClean="0"/>
              <a:t>show you what </a:t>
            </a:r>
            <a:r>
              <a:rPr lang="en-GB" baseline="0" dirty="0" smtClean="0"/>
              <a:t>Arcade can really do!</a:t>
            </a:r>
          </a:p>
          <a:p>
            <a:endParaRPr lang="en-GB" baseline="0" dirty="0" smtClean="0"/>
          </a:p>
          <a:p>
            <a:r>
              <a:rPr lang="en-GB" baseline="0" dirty="0" smtClean="0"/>
              <a:t>[NEXT SLIDE]</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3395488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Demo</a:t>
            </a:r>
            <a:r>
              <a:rPr lang="en-GB" baseline="0" dirty="0" smtClean="0"/>
              <a:t> 3</a:t>
            </a:r>
          </a:p>
          <a:p>
            <a:r>
              <a:rPr lang="en-GB" baseline="0" dirty="0" smtClean="0"/>
              <a:t>Demo 4</a:t>
            </a:r>
          </a:p>
          <a:p>
            <a:endParaRPr lang="en-GB" baseline="0" dirty="0" smtClean="0"/>
          </a:p>
          <a:p>
            <a:r>
              <a:rPr lang="en-GB" baseline="0" dirty="0" smtClean="0"/>
              <a:t>[NEXT SLIDE]</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3945490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baseline="0" dirty="0" smtClean="0"/>
              <a:t>[RENE]</a:t>
            </a:r>
          </a:p>
          <a:p>
            <a:endParaRPr lang="en-US" b="0" baseline="0" dirty="0" smtClean="0"/>
          </a:p>
          <a:p>
            <a:r>
              <a:rPr lang="en-US" b="0" baseline="0" dirty="0" smtClean="0"/>
              <a:t>So the last part of the talk, is to look at using the Arcade Compiler inside the JavaScript API.</a:t>
            </a:r>
          </a:p>
          <a:p>
            <a:endParaRPr lang="en-US" b="0" baseline="0" dirty="0" smtClean="0"/>
          </a:p>
          <a:p>
            <a:r>
              <a:rPr lang="en-US" b="0" baseline="0" dirty="0" smtClean="0"/>
              <a:t>It is important to state the Arcade, works in Pro. It is available as a C++ engine, and a JavaScript engine</a:t>
            </a:r>
          </a:p>
          <a:p>
            <a:endParaRPr lang="en-US" b="0" baseline="0" dirty="0" smtClean="0"/>
          </a:p>
          <a:p>
            <a:r>
              <a:rPr lang="en-US" b="0" dirty="0" smtClean="0"/>
              <a:t>[NEXT SLIDE]</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6716537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In the JS API, Arcade is exposed as</a:t>
            </a:r>
            <a:r>
              <a:rPr lang="en-GB" baseline="0" dirty="0" smtClean="0"/>
              <a:t> properties of existing Classes.</a:t>
            </a:r>
          </a:p>
          <a:p>
            <a:endParaRPr lang="en-GB" dirty="0" smtClean="0"/>
          </a:p>
          <a:p>
            <a:r>
              <a:rPr lang="en-GB" dirty="0" smtClean="0"/>
              <a:t>Arcade expressions are set as string values on the properties on renderers</a:t>
            </a:r>
            <a:r>
              <a:rPr lang="en-GB" baseline="0" dirty="0" smtClean="0"/>
              <a:t> and label classes.</a:t>
            </a:r>
          </a:p>
          <a:p>
            <a:endParaRPr lang="en-GB" baseline="0" dirty="0" smtClean="0"/>
          </a:p>
          <a:p>
            <a:r>
              <a:rPr lang="en-GB" baseline="0" dirty="0" smtClean="0"/>
              <a:t>So when talking about rendering or visualisation, you can set </a:t>
            </a:r>
            <a:r>
              <a:rPr lang="en-GB" baseline="0" dirty="0" err="1" smtClean="0"/>
              <a:t>valueExpression</a:t>
            </a:r>
            <a:r>
              <a:rPr lang="en-GB" baseline="0" dirty="0" smtClean="0"/>
              <a:t> for class break renderer or unique value renderer. Simple data renderers are not </a:t>
            </a:r>
            <a:r>
              <a:rPr lang="en-GB" baseline="0" dirty="0" err="1" smtClean="0"/>
              <a:t>expressable</a:t>
            </a:r>
            <a:r>
              <a:rPr lang="en-GB" baseline="0" dirty="0" smtClean="0"/>
              <a:t>, as they render everything with the same symbol. </a:t>
            </a:r>
          </a:p>
          <a:p>
            <a:endParaRPr lang="en-GB" baseline="0" dirty="0" smtClean="0"/>
          </a:p>
          <a:p>
            <a:r>
              <a:rPr lang="en-GB" baseline="0" dirty="0" smtClean="0"/>
              <a:t>You can vary visualisation with respect to </a:t>
            </a:r>
            <a:r>
              <a:rPr lang="en-GB" baseline="0" dirty="0" err="1" smtClean="0"/>
              <a:t>color</a:t>
            </a:r>
            <a:r>
              <a:rPr lang="en-GB" baseline="0" dirty="0" smtClean="0"/>
              <a:t>, size, opacity and rotation visual variables. This is supported for both </a:t>
            </a:r>
            <a:r>
              <a:rPr lang="en-GB" baseline="0" dirty="0" err="1" smtClean="0"/>
              <a:t>FeatureLayer</a:t>
            </a:r>
            <a:r>
              <a:rPr lang="en-GB" baseline="0" dirty="0" smtClean="0"/>
              <a:t> and </a:t>
            </a:r>
            <a:r>
              <a:rPr lang="en-GB" baseline="0" dirty="0" err="1" smtClean="0"/>
              <a:t>SceneLayer</a:t>
            </a:r>
            <a:r>
              <a:rPr lang="en-GB" baseline="0" dirty="0" smtClean="0"/>
              <a:t>.</a:t>
            </a:r>
          </a:p>
          <a:p>
            <a:endParaRPr lang="en-GB" baseline="0" dirty="0" smtClean="0"/>
          </a:p>
          <a:p>
            <a:r>
              <a:rPr lang="en-GB" baseline="0" dirty="0" smtClean="0"/>
              <a:t>[NEXT SLIDE]  </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2115122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r>
              <a:rPr lang="en-GB" dirty="0" smtClean="0"/>
              <a:t>In this session, we are going to give an Overview of Arcade… </a:t>
            </a:r>
            <a:r>
              <a:rPr lang="en-GB" baseline="0" dirty="0" smtClean="0"/>
              <a:t> What it is, and why you would want to use it.</a:t>
            </a:r>
          </a:p>
          <a:p>
            <a:endParaRPr lang="en-GB" baseline="0" dirty="0" smtClean="0"/>
          </a:p>
          <a:p>
            <a:r>
              <a:rPr lang="en-GB" baseline="0" dirty="0" smtClean="0"/>
              <a:t>We are going to look at the language, and how you can use it in your own Apps, written in JavaScript.</a:t>
            </a:r>
          </a:p>
          <a:p>
            <a:endParaRPr lang="en-GB"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Now </a:t>
            </a:r>
            <a:r>
              <a:rPr lang="en-US" b="0" dirty="0" smtClean="0"/>
              <a:t>Lets get into the really important questions. There are some </a:t>
            </a:r>
            <a:r>
              <a:rPr lang="en-US" b="0" dirty="0" smtClean="0"/>
              <a:t>questions </a:t>
            </a:r>
            <a:r>
              <a:rPr lang="en-US" b="0" dirty="0" smtClean="0"/>
              <a:t>we are</a:t>
            </a:r>
            <a:r>
              <a:rPr lang="en-US" b="0" baseline="0" dirty="0" smtClean="0"/>
              <a:t> most commonly asked about Arcade</a:t>
            </a:r>
            <a:endParaRPr lang="en-US" b="0" dirty="0" smtClean="0"/>
          </a:p>
          <a:p>
            <a:r>
              <a:rPr lang="en-GB" dirty="0" smtClean="0"/>
              <a:t>- What is Arcade?</a:t>
            </a:r>
          </a:p>
          <a:p>
            <a:r>
              <a:rPr lang="en-GB" dirty="0" smtClean="0"/>
              <a:t>- Why is it called Arcade?</a:t>
            </a:r>
          </a:p>
          <a:p>
            <a:r>
              <a:rPr lang="en-GB" dirty="0" smtClean="0"/>
              <a:t>- Why do I need another language?</a:t>
            </a:r>
          </a:p>
          <a:p>
            <a:pPr marL="0" indent="0">
              <a:buFontTx/>
              <a:buNone/>
            </a:pPr>
            <a:r>
              <a:rPr lang="en-GB" dirty="0" smtClean="0"/>
              <a:t>- What can I do with Arcade?</a:t>
            </a:r>
          </a:p>
          <a:p>
            <a:pPr marL="171450" indent="-171450">
              <a:buFontTx/>
              <a:buChar char="-"/>
            </a:pPr>
            <a:endParaRPr lang="en-GB" dirty="0" smtClean="0"/>
          </a:p>
          <a:p>
            <a:pPr marL="0" indent="0">
              <a:buFontTx/>
              <a:buNone/>
            </a:pPr>
            <a:r>
              <a:rPr lang="en-GB" dirty="0" smtClean="0"/>
              <a:t>[NEXT</a:t>
            </a:r>
            <a:r>
              <a:rPr lang="en-GB" baseline="0" dirty="0" smtClean="0"/>
              <a:t> SLIDE]</a:t>
            </a:r>
            <a:endParaRPr lang="en-GB"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1011277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Setting expressions</a:t>
            </a:r>
            <a:r>
              <a:rPr lang="en-GB" baseline="0" dirty="0" smtClean="0"/>
              <a:t> is simply about setting the property as a String</a:t>
            </a:r>
          </a:p>
          <a:p>
            <a:endParaRPr lang="en-GB" baseline="0" dirty="0" smtClean="0"/>
          </a:p>
          <a:p>
            <a:r>
              <a:rPr lang="en-GB" baseline="0" dirty="0" smtClean="0"/>
              <a:t>So if you have a class break renderer, from 3.20 and 4.3 API’s you can set a </a:t>
            </a:r>
            <a:r>
              <a:rPr lang="en-GB" baseline="0" dirty="0" err="1" smtClean="0"/>
              <a:t>valueExpression</a:t>
            </a:r>
            <a:r>
              <a:rPr lang="en-GB" baseline="0" dirty="0" smtClean="0"/>
              <a:t> and </a:t>
            </a:r>
            <a:r>
              <a:rPr lang="en-GB" baseline="0" dirty="0" err="1" smtClean="0"/>
              <a:t>valueExpressionTitle</a:t>
            </a:r>
            <a:r>
              <a:rPr lang="en-GB" baseline="0" dirty="0" smtClean="0"/>
              <a:t>. The title will be used to describe the variable you are visualising through the </a:t>
            </a:r>
            <a:r>
              <a:rPr lang="en-GB" baseline="0" dirty="0" err="1" smtClean="0"/>
              <a:t>valueExpression</a:t>
            </a:r>
            <a:r>
              <a:rPr lang="en-GB" baseline="0" dirty="0" smtClean="0"/>
              <a:t>, which is set as a single line string in this sample. </a:t>
            </a:r>
          </a:p>
          <a:p>
            <a:endParaRPr lang="en-GB" baseline="0" dirty="0" smtClean="0"/>
          </a:p>
          <a:p>
            <a:r>
              <a:rPr lang="en-GB" baseline="0" dirty="0" smtClean="0"/>
              <a:t>[NEXT SLIDE] </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1696843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3.22</a:t>
            </a:r>
            <a:r>
              <a:rPr lang="en-GB" baseline="0" dirty="0" smtClean="0"/>
              <a:t> supports Labelling Expressions through the </a:t>
            </a:r>
            <a:r>
              <a:rPr lang="en-GB" baseline="0" dirty="0" err="1" smtClean="0"/>
              <a:t>labelExpressionInfo</a:t>
            </a:r>
            <a:r>
              <a:rPr lang="en-GB" baseline="0" dirty="0" smtClean="0"/>
              <a:t> expression property. </a:t>
            </a:r>
          </a:p>
          <a:p>
            <a:endParaRPr lang="en-GB" baseline="0" dirty="0" smtClean="0"/>
          </a:p>
          <a:p>
            <a:r>
              <a:rPr lang="en-GB" baseline="0" dirty="0" smtClean="0"/>
              <a:t>This is the supported way to label now, as the former value property of that object has been deprecated as of 3.20. So you should be using Arcade in any version after 3.20.  </a:t>
            </a:r>
          </a:p>
          <a:p>
            <a:endParaRPr lang="en-GB" sz="1800" baseline="0" dirty="0" smtClean="0">
              <a:solidFill>
                <a:srgbClr val="FF0000"/>
              </a:solidFill>
            </a:endParaRPr>
          </a:p>
          <a:p>
            <a:r>
              <a:rPr lang="en-GB" sz="1800" baseline="0" dirty="0" smtClean="0">
                <a:solidFill>
                  <a:srgbClr val="FF0000"/>
                </a:solidFill>
              </a:rPr>
              <a:t>[NEXT SLIDE]</a:t>
            </a:r>
          </a:p>
          <a:p>
            <a:endParaRPr lang="en-GB" sz="1800" baseline="0" dirty="0" smtClean="0">
              <a:solidFill>
                <a:srgbClr val="FF0000"/>
              </a:solidFill>
            </a:endParaRPr>
          </a:p>
          <a:p>
            <a:endParaRPr lang="en-GB" sz="1800" dirty="0">
              <a:solidFill>
                <a:srgbClr val="FF0000"/>
              </a:solidFill>
            </a:endParaRPr>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530999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[RENE]</a:t>
            </a:r>
          </a:p>
          <a:p>
            <a:endParaRPr lang="en-GB" dirty="0" smtClean="0"/>
          </a:p>
          <a:p>
            <a:r>
              <a:rPr lang="en-GB" baseline="0" dirty="0" smtClean="0"/>
              <a:t>If you have a more complicated multi-line expression, what you can do is set it within a separate script element and call it via the </a:t>
            </a:r>
            <a:r>
              <a:rPr lang="en-GB" baseline="0" dirty="0" err="1" smtClean="0"/>
              <a:t>getElementByID</a:t>
            </a:r>
            <a:r>
              <a:rPr lang="en-GB" baseline="0" dirty="0" smtClean="0"/>
              <a:t> function. The benefit of this is that it is a clean way of calling your script, but as it is set in plain text the browser understands you aren’t trying to execute JavaScript. </a:t>
            </a:r>
          </a:p>
          <a:p>
            <a:endParaRPr lang="en-GB" baseline="0" dirty="0" smtClean="0"/>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dirty="0"/>
          </a:p>
        </p:txBody>
      </p:sp>
    </p:spTree>
    <p:extLst>
      <p:ext uri="{BB962C8B-B14F-4D97-AF65-F5344CB8AC3E}">
        <p14:creationId xmlns:p14="http://schemas.microsoft.com/office/powerpoint/2010/main" val="3178386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[RENE]</a:t>
            </a:r>
          </a:p>
          <a:p>
            <a:endParaRPr lang="en-GB" dirty="0" smtClean="0"/>
          </a:p>
          <a:p>
            <a:r>
              <a:rPr lang="en-GB" dirty="0" smtClean="0"/>
              <a:t>Demo</a:t>
            </a:r>
            <a:r>
              <a:rPr lang="en-GB" baseline="0" dirty="0" smtClean="0"/>
              <a:t> 5</a:t>
            </a:r>
          </a:p>
          <a:p>
            <a:r>
              <a:rPr lang="en-GB" baseline="0" dirty="0" smtClean="0"/>
              <a:t>Demo 6</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549225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GB" dirty="0" smtClean="0"/>
              <a:t>[RENE]</a:t>
            </a:r>
          </a:p>
          <a:p>
            <a:endParaRPr lang="en-GB" dirty="0" smtClean="0"/>
          </a:p>
          <a:p>
            <a:r>
              <a:rPr lang="en-GB" dirty="0" smtClean="0"/>
              <a:t>As a last note,</a:t>
            </a:r>
            <a:r>
              <a:rPr lang="en-GB" baseline="0" dirty="0" smtClean="0"/>
              <a:t> I thought we could explain how Arcade is Executed…</a:t>
            </a:r>
          </a:p>
          <a:p>
            <a:endParaRPr lang="en-GB" baseline="0" dirty="0" smtClean="0"/>
          </a:p>
          <a:p>
            <a:r>
              <a:rPr lang="en-GB" baseline="0" dirty="0" smtClean="0"/>
              <a:t>There are actually two execution pipelines in the JS API, an optimised one, and interpreted one.</a:t>
            </a:r>
          </a:p>
          <a:p>
            <a:endParaRPr lang="en-GB" baseline="0" dirty="0" smtClean="0"/>
          </a:p>
          <a:p>
            <a:r>
              <a:rPr lang="en-GB" baseline="0" dirty="0" smtClean="0"/>
              <a:t>The reason why have two, is so that if the Browser has really been locked down in its behaviour, arcade expressions </a:t>
            </a:r>
            <a:r>
              <a:rPr lang="en-GB" baseline="0" dirty="0" err="1" smtClean="0"/>
              <a:t>wil</a:t>
            </a:r>
            <a:r>
              <a:rPr lang="en-GB" baseline="0" dirty="0" smtClean="0"/>
              <a:t> still work.   The optimised pipelines is approximately 3x faster than the un-optimised pipeline.</a:t>
            </a:r>
          </a:p>
          <a:p>
            <a:endParaRPr lang="en-GB" baseline="0" dirty="0" smtClean="0"/>
          </a:p>
          <a:p>
            <a:r>
              <a:rPr lang="en-GB" baseline="0" dirty="0" smtClean="0"/>
              <a:t>The way the script is understood is as follows.</a:t>
            </a:r>
          </a:p>
          <a:p>
            <a:endParaRPr lang="en-GB" baseline="0" dirty="0" smtClean="0"/>
          </a:p>
          <a:p>
            <a:r>
              <a:rPr lang="en-GB" baseline="0" dirty="0" smtClean="0"/>
              <a:t>1. Expression is Parsed, and turned into a Machine Representation of the Script. A syntax tree</a:t>
            </a:r>
          </a:p>
          <a:p>
            <a:r>
              <a:rPr lang="en-GB" baseline="0" dirty="0" smtClean="0"/>
              <a:t>2. This machine representation is compiled into native JavaScript. This compilation process is a statement by statement re-expression of the script. It is not rewriting as JavaScript, but a language level articulation. This is because it must honour the Arcade type system, function behaviour everything..  The way of thinking about this, is to consider how C code is turned into assembly.</a:t>
            </a:r>
          </a:p>
          <a:p>
            <a:r>
              <a:rPr lang="en-GB" baseline="0" dirty="0" smtClean="0"/>
              <a:t>3. When the script is executed, the compiled function is called, with different input variables.</a:t>
            </a:r>
          </a:p>
          <a:p>
            <a:endParaRPr lang="en-GB" baseline="0" dirty="0" smtClean="0"/>
          </a:p>
          <a:p>
            <a:endParaRPr lang="en-GB" baseline="0" dirty="0" smtClean="0"/>
          </a:p>
          <a:p>
            <a:r>
              <a:rPr lang="en-GB" baseline="0" dirty="0" smtClean="0"/>
              <a:t>The browser restricted version, uses an Arcade Interpreter, where the statements are stepped through one by one, and does not compile the script to JavaScript.</a:t>
            </a:r>
          </a:p>
          <a:p>
            <a:endParaRPr lang="en-GB" baseline="0" dirty="0" smtClean="0"/>
          </a:p>
          <a:p>
            <a:endParaRPr lang="en-GB" baseline="0" dirty="0" smtClean="0"/>
          </a:p>
          <a:p>
            <a:r>
              <a:rPr lang="en-GB" baseline="0" dirty="0" smtClean="0"/>
              <a:t>With both pipelines, the driving factor has been security and speed.  Arcade Expressions can only do what the language has allowed the user to express.</a:t>
            </a:r>
          </a:p>
          <a:p>
            <a:endParaRPr lang="en-GB" baseline="0" dirty="0" smtClean="0"/>
          </a:p>
          <a:p>
            <a:r>
              <a:rPr lang="en-GB" baseline="0" dirty="0" smtClean="0"/>
              <a:t>[NEXT SLIDE]</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34</a:t>
            </a:fld>
            <a:endParaRPr lang="en-US" dirty="0"/>
          </a:p>
        </p:txBody>
      </p:sp>
    </p:spTree>
    <p:extLst>
      <p:ext uri="{BB962C8B-B14F-4D97-AF65-F5344CB8AC3E}">
        <p14:creationId xmlns:p14="http://schemas.microsoft.com/office/powerpoint/2010/main" val="3135990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A big headache with any language or</a:t>
            </a:r>
            <a:r>
              <a:rPr lang="en-GB" baseline="0" dirty="0" smtClean="0"/>
              <a:t> script expression.. Whether it is an Excel Formula, ActionScript, JavaScript or C# is where to find resources.</a:t>
            </a:r>
          </a:p>
          <a:p>
            <a:endParaRPr lang="en-GB" baseline="0" dirty="0" smtClean="0"/>
          </a:p>
          <a:p>
            <a:r>
              <a:rPr lang="en-GB" baseline="0" dirty="0" smtClean="0"/>
              <a:t>We have spent a bit of time putting together the help for Arcade online</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39228475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Arcade documentation homepage</a:t>
            </a:r>
          </a:p>
          <a:p>
            <a:r>
              <a:rPr lang="en-GB" dirty="0" smtClean="0"/>
              <a:t>Playground</a:t>
            </a:r>
          </a:p>
          <a:p>
            <a:r>
              <a:rPr lang="en-GB" dirty="0" err="1" smtClean="0"/>
              <a:t>Javascript</a:t>
            </a:r>
            <a:r>
              <a:rPr lang="en-GB" dirty="0" smtClean="0"/>
              <a:t> API and Arcade</a:t>
            </a:r>
          </a:p>
          <a:p>
            <a:r>
              <a:rPr lang="en-GB" dirty="0" smtClean="0"/>
              <a:t>Blogs and Posts</a:t>
            </a:r>
          </a:p>
          <a:p>
            <a:endParaRPr lang="en-GB"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40951463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Please take</a:t>
            </a:r>
            <a:r>
              <a:rPr lang="en-GB" baseline="0" dirty="0" smtClean="0"/>
              <a:t> our survey to provide feedback on this session</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10029317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1464675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[DAMIEN]</a:t>
            </a:r>
          </a:p>
          <a:p>
            <a:r>
              <a:rPr lang="en-US" b="0" dirty="0" smtClean="0"/>
              <a:t>So the first question is usually, what is Arcade?</a:t>
            </a:r>
          </a:p>
          <a:p>
            <a:endParaRPr lang="en-US" b="0" baseline="0" dirty="0" smtClean="0"/>
          </a:p>
          <a:p>
            <a:r>
              <a:rPr lang="en-US" b="0" baseline="0" dirty="0" smtClean="0"/>
              <a:t>Simply put, it is an expression language for the whole platform</a:t>
            </a:r>
          </a:p>
          <a:p>
            <a:endParaRPr lang="en-US" b="0" baseline="0" dirty="0" smtClean="0"/>
          </a:p>
          <a:p>
            <a:r>
              <a:rPr lang="en-US" b="0" baseline="0" dirty="0" smtClean="0"/>
              <a:t>By expression language we mean expressions that can be embedded in a </a:t>
            </a:r>
            <a:r>
              <a:rPr lang="en-US" b="0" baseline="0" dirty="0" err="1" smtClean="0"/>
              <a:t>webmap</a:t>
            </a:r>
            <a:r>
              <a:rPr lang="en-US" b="0" baseline="0" dirty="0" smtClean="0"/>
              <a:t> or scene. These expressions will add extra logic on how the map should be rendered, labelled, </a:t>
            </a:r>
            <a:r>
              <a:rPr lang="en-US" b="0" baseline="0" dirty="0" err="1" smtClean="0"/>
              <a:t>symbolised</a:t>
            </a:r>
            <a:r>
              <a:rPr lang="en-US" b="0" baseline="0" dirty="0" smtClean="0"/>
              <a:t> etc. We want the expressions to be portable and shareable across the ArcGIS platform and to add a little je ne sais quoi to your apps. </a:t>
            </a:r>
          </a:p>
          <a:p>
            <a:endParaRPr lang="en-US" b="0" baseline="0" dirty="0" smtClean="0"/>
          </a:p>
          <a:p>
            <a:r>
              <a:rPr lang="en-US" b="0" baseline="0" dirty="0" smtClean="0"/>
              <a:t>[NEXT SLIDE]</a:t>
            </a:r>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222074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This is why</a:t>
            </a:r>
            <a:r>
              <a:rPr lang="en-GB" baseline="0" dirty="0" smtClean="0"/>
              <a:t> we have developed Arcade… It is not designed as a Full Programming or Scripting Language, but as a Simple Expression Language.</a:t>
            </a:r>
          </a:p>
          <a:p>
            <a:endParaRPr lang="en-GB" baseline="0" dirty="0" smtClean="0"/>
          </a:p>
          <a:p>
            <a:r>
              <a:rPr lang="en-GB" baseline="0" dirty="0" smtClean="0"/>
              <a:t>Think of it as similar to an Excel Spreadsheet cell calculation.</a:t>
            </a:r>
          </a:p>
          <a:p>
            <a:endParaRPr lang="en-GB" baseline="0" dirty="0" smtClean="0"/>
          </a:p>
          <a:p>
            <a:r>
              <a:rPr lang="en-GB" dirty="0" smtClean="0"/>
              <a:t>It is simply</a:t>
            </a:r>
            <a:r>
              <a:rPr lang="en-GB" baseline="0" dirty="0" smtClean="0"/>
              <a:t> intended to take input values, evaluate them, and return a result value. It is not a replacement for any of the existing ArcGIS API’s/SDK’s, it complements these rather than competing with them.</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2902837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What better way to introduce a language with a simple hello</a:t>
            </a:r>
            <a:r>
              <a:rPr lang="en-GB" baseline="0" dirty="0" smtClean="0"/>
              <a:t> world example. </a:t>
            </a:r>
            <a:endParaRPr lang="en-GB" dirty="0" smtClean="0"/>
          </a:p>
          <a:p>
            <a:endParaRPr lang="en-GB" dirty="0" smtClean="0"/>
          </a:p>
          <a:p>
            <a:r>
              <a:rPr lang="en-GB" dirty="0" smtClean="0"/>
              <a:t>Playground</a:t>
            </a:r>
            <a:r>
              <a:rPr lang="en-GB" baseline="0" dirty="0" smtClean="0"/>
              <a:t> – Hello World</a:t>
            </a:r>
          </a:p>
          <a:p>
            <a:endParaRPr lang="en-GB" baseline="0" dirty="0" smtClean="0"/>
          </a:p>
          <a:p>
            <a:r>
              <a:rPr lang="en-GB" baseline="0" dirty="0" smtClean="0"/>
              <a:t>[EXIT TO PLAYGROUND DEMO]</a:t>
            </a:r>
          </a:p>
          <a:p>
            <a:endParaRPr lang="en-GB" baseline="0" dirty="0" smtClean="0"/>
          </a:p>
          <a:p>
            <a:r>
              <a:rPr lang="en-GB" baseline="0" dirty="0" smtClean="0"/>
              <a:t>	Hello World</a:t>
            </a:r>
          </a:p>
          <a:p>
            <a:endParaRPr lang="en-GB" baseline="0" dirty="0" smtClean="0"/>
          </a:p>
          <a:p>
            <a:r>
              <a:rPr lang="en-GB" baseline="0" dirty="0" smtClean="0"/>
              <a:t>	1 + 20 + 30</a:t>
            </a:r>
          </a:p>
          <a:p>
            <a:endParaRPr lang="en-GB" baseline="0" dirty="0" smtClean="0"/>
          </a:p>
          <a:p>
            <a:r>
              <a:rPr lang="en-GB" baseline="0" dirty="0" smtClean="0"/>
              <a:t>	</a:t>
            </a:r>
            <a:r>
              <a:rPr lang="en-GB" baseline="0" dirty="0" err="1" smtClean="0"/>
              <a:t>var</a:t>
            </a:r>
            <a:r>
              <a:rPr lang="en-GB" baseline="0" dirty="0" smtClean="0"/>
              <a:t> person = “Damien”</a:t>
            </a:r>
          </a:p>
          <a:p>
            <a:r>
              <a:rPr lang="en-GB" baseline="0" dirty="0" smtClean="0"/>
              <a:t>	“Hello” + person</a:t>
            </a:r>
          </a:p>
          <a:p>
            <a:endParaRPr lang="en-GB" baseline="0" dirty="0" smtClean="0"/>
          </a:p>
          <a:p>
            <a:r>
              <a:rPr lang="en-GB" baseline="0" dirty="0" smtClean="0"/>
              <a:t>	function adder(x, y) {</a:t>
            </a:r>
          </a:p>
          <a:p>
            <a:r>
              <a:rPr lang="en-GB" baseline="0" dirty="0" smtClean="0"/>
              <a:t>  	</a:t>
            </a:r>
            <a:r>
              <a:rPr lang="en-GB" baseline="0" dirty="0" err="1" smtClean="0"/>
              <a:t>var</a:t>
            </a:r>
            <a:r>
              <a:rPr lang="en-GB" baseline="0" dirty="0" smtClean="0"/>
              <a:t> result = </a:t>
            </a:r>
            <a:r>
              <a:rPr lang="en-GB" baseline="0" dirty="0" err="1" smtClean="0"/>
              <a:t>x+y</a:t>
            </a:r>
            <a:r>
              <a:rPr lang="en-GB" baseline="0" dirty="0" smtClean="0"/>
              <a:t>;</a:t>
            </a:r>
          </a:p>
          <a:p>
            <a:r>
              <a:rPr lang="en-GB" baseline="0" dirty="0" smtClean="0"/>
              <a:t> 	return result*10;</a:t>
            </a:r>
          </a:p>
          <a:p>
            <a:r>
              <a:rPr lang="en-GB" baseline="0" dirty="0" smtClean="0"/>
              <a:t>	}</a:t>
            </a:r>
          </a:p>
          <a:p>
            <a:r>
              <a:rPr lang="en-GB" baseline="0" dirty="0" smtClean="0"/>
              <a:t>	adder(10,2);</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3094016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[DAMIEN]</a:t>
            </a:r>
          </a:p>
          <a:p>
            <a:endParaRPr lang="en-US" b="0" dirty="0" smtClean="0"/>
          </a:p>
          <a:p>
            <a:r>
              <a:rPr lang="en-US" b="0" dirty="0" smtClean="0"/>
              <a:t>So why is it called Arcade, </a:t>
            </a:r>
            <a:r>
              <a:rPr lang="en-US" b="0" baseline="0" dirty="0" smtClean="0"/>
              <a:t>sorry to disappoint but it is not an ode to </a:t>
            </a:r>
            <a:r>
              <a:rPr lang="en-US" b="0" baseline="0" dirty="0" err="1" smtClean="0"/>
              <a:t>pacman</a:t>
            </a:r>
            <a:r>
              <a:rPr lang="en-US" b="0" baseline="0" dirty="0" smtClean="0"/>
              <a:t>, space invaders or rigged teddy grabbing machines, rather it refers to a covered shopping street common in the UK. </a:t>
            </a:r>
          </a:p>
          <a:p>
            <a:endParaRPr lang="en-US" b="0" baseline="0" dirty="0" smtClean="0"/>
          </a:p>
          <a:p>
            <a:r>
              <a:rPr lang="en-US" b="0" baseline="0" dirty="0" smtClean="0"/>
              <a:t>Esri have a long history of calling languages after types of street, for example Avenue. The UK Connection with Arcade is maintained, given the principle Development Team was in Cardiff, Wales. We did not want to call it Roundabout, as we thought it might set the wrong impression, but considered other options like boulevard. </a:t>
            </a:r>
          </a:p>
          <a:p>
            <a:endParaRPr lang="en-US" b="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0" baseline="0" dirty="0" smtClean="0"/>
              <a:t>So Arcade, infers a small, self-contained, sheltered Shopping Street. This </a:t>
            </a:r>
            <a:r>
              <a:rPr lang="en-US" b="0" baseline="0" dirty="0" smtClean="0"/>
              <a:t>seemed </a:t>
            </a:r>
            <a:r>
              <a:rPr lang="en-US" b="0" baseline="0" dirty="0" smtClean="0"/>
              <a:t>to work with the whole self-contained lightweight theme of the language, Plus it has the added bonus of having the word Arc in the title!!!</a:t>
            </a:r>
          </a:p>
          <a:p>
            <a:endParaRPr lang="en-US" b="0" dirty="0" smtClean="0"/>
          </a:p>
          <a:p>
            <a:r>
              <a:rPr lang="en-US" b="0" dirty="0" smtClean="0"/>
              <a:t>[NEXT SLIDE]</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894369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[DAMIEN]</a:t>
            </a:r>
          </a:p>
          <a:p>
            <a:endParaRPr lang="en-US" b="0" dirty="0" smtClean="0"/>
          </a:p>
          <a:p>
            <a:r>
              <a:rPr lang="en-US" b="0" dirty="0" smtClean="0"/>
              <a:t>The next</a:t>
            </a:r>
            <a:r>
              <a:rPr lang="en-US" b="0" baseline="0" dirty="0" smtClean="0"/>
              <a:t> question is one of the most common questions asked, </a:t>
            </a:r>
            <a:r>
              <a:rPr lang="en-US" b="0" dirty="0" smtClean="0"/>
              <a:t>Why</a:t>
            </a:r>
            <a:r>
              <a:rPr lang="en-US" b="0" baseline="0" dirty="0" smtClean="0"/>
              <a:t> do I need another language? There are so many to choose from..</a:t>
            </a:r>
          </a:p>
          <a:p>
            <a:endParaRPr lang="en-US" b="0" baseline="0" dirty="0" smtClean="0"/>
          </a:p>
          <a:p>
            <a:r>
              <a:rPr lang="en-US" b="0" baseline="0" dirty="0" smtClean="0"/>
              <a:t>We put a lot of thought into why we were writing Arcade, and the problem it solves… As we go through the talk… you will hopefully see why we have gone down this route, and see the gap it is trying to plug.</a:t>
            </a:r>
          </a:p>
          <a:p>
            <a:endParaRPr lang="en-US" b="0" baseline="0" dirty="0" smtClean="0"/>
          </a:p>
          <a:p>
            <a:r>
              <a:rPr lang="en-US" b="0" baseline="0" dirty="0" smtClean="0"/>
              <a:t>[NEXT SLIDE]</a:t>
            </a:r>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69847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In my</a:t>
            </a:r>
            <a:r>
              <a:rPr lang="en-GB" baseline="0" dirty="0" smtClean="0"/>
              <a:t> opinion, </a:t>
            </a:r>
            <a:r>
              <a:rPr lang="en-GB" dirty="0" smtClean="0"/>
              <a:t>Arcade fills the gap around </a:t>
            </a:r>
            <a:r>
              <a:rPr lang="en-GB" baseline="0" dirty="0" smtClean="0"/>
              <a:t>sharing and publishing maps and analyses.</a:t>
            </a:r>
          </a:p>
          <a:p>
            <a:endParaRPr lang="en-GB" baseline="0" dirty="0" smtClean="0"/>
          </a:p>
          <a:p>
            <a:r>
              <a:rPr lang="en-GB" baseline="0" dirty="0" smtClean="0"/>
              <a:t>If we have customised maps with logic written in Python, or JavaScript, it becomes difficult to share the map, and use it across the ArcGIS Platform. We needed to provide a highly portable, lightweight, consistent expression language that can be utilised in all the places you want to have access to the map. </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22979007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10/21/2017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10/21/2017</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10/21/2017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10/21/2017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10/21/2017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10/21/2017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10/21/2017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10/21/2017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10/21/2017</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10/21/2017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10/21/2017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10/21/2017</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10/21/2017</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10/21/2017</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9.png"/><Relationship Id="rId4" Type="http://schemas.openxmlformats.org/officeDocument/2006/relationships/diagramLayout" Target="../diagrams/layout2.xml"/><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3.png"/><Relationship Id="rId7" Type="http://schemas.openxmlformats.org/officeDocument/2006/relationships/diagramColors" Target="../diagrams/colors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37.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8" Type="http://schemas.openxmlformats.org/officeDocument/2006/relationships/hyperlink" Target="https://blogs.esri.com/esri/arcgis/2017/05/23/creating-a-predominance-visualization-with-arcade/" TargetMode="External"/><Relationship Id="rId3" Type="http://schemas.openxmlformats.org/officeDocument/2006/relationships/hyperlink" Target="https://developers.arcgis.com/arcade" TargetMode="External"/><Relationship Id="rId7" Type="http://schemas.openxmlformats.org/officeDocument/2006/relationships/hyperlink" Target="https://blogs.esri.com/esri/arcgis/2017/05/15/use-arcade-expressions-to-map-the-improvement-ratios-in-your-area/"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blogs.esri.com/esri/arcgis/2017/01/10/using-arcade-expressions-in-web-apps/" TargetMode="External"/><Relationship Id="rId5" Type="http://schemas.openxmlformats.org/officeDocument/2006/relationships/hyperlink" Target="https://developers.arcgis.com/javascript/latest/guide/arcade/index.html" TargetMode="External"/><Relationship Id="rId10" Type="http://schemas.openxmlformats.org/officeDocument/2006/relationships/hyperlink" Target="https://blogs.esri.com/esri/arcgis/2017/08/24/3d-geoplanner-and-arcade/" TargetMode="External"/><Relationship Id="rId4" Type="http://schemas.openxmlformats.org/officeDocument/2006/relationships/hyperlink" Target="https://developers.arcgis.com/arcade/playground/" TargetMode="External"/><Relationship Id="rId9" Type="http://schemas.openxmlformats.org/officeDocument/2006/relationships/hyperlink" Target="https://blogs.esri.com/esri/arcgis/2017/06/28/whats-new-in-arcade-june-2017/"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8" y="0"/>
            <a:ext cx="12192000" cy="6855906"/>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3940"/>
          <a:stretch/>
        </p:blipFill>
        <p:spPr>
          <a:xfrm>
            <a:off x="10018486" y="572078"/>
            <a:ext cx="1274495" cy="465533"/>
          </a:xfrm>
          <a:prstGeom prst="rect">
            <a:avLst/>
          </a:prstGeom>
        </p:spPr>
      </p:pic>
      <p:sp>
        <p:nvSpPr>
          <p:cNvPr id="6" name="Title 2"/>
          <p:cNvSpPr>
            <a:spLocks noGrp="1"/>
          </p:cNvSpPr>
          <p:nvPr>
            <p:ph type="ctrTitle"/>
          </p:nvPr>
        </p:nvSpPr>
        <p:spPr>
          <a:xfrm>
            <a:off x="1833121" y="2428193"/>
            <a:ext cx="8525773" cy="914400"/>
          </a:xfrm>
        </p:spPr>
        <p:txBody>
          <a:bodyPr/>
          <a:lstStyle/>
          <a:p>
            <a:r>
              <a:rPr lang="en-GB" sz="3600" dirty="0">
                <a:cs typeface="AvenirNext LT Pro Demi"/>
              </a:rPr>
              <a:t>ArcGIS API for </a:t>
            </a:r>
            <a:r>
              <a:rPr lang="en-GB" sz="3600" dirty="0" smtClean="0">
                <a:cs typeface="AvenirNext LT Pro Demi"/>
              </a:rPr>
              <a:t>JavaScript: </a:t>
            </a:r>
            <a:r>
              <a:rPr lang="en-GB" sz="3600" dirty="0">
                <a:cs typeface="AvenirNext LT Pro Demi"/>
              </a:rPr>
              <a:t>Using Arcade with your Apps</a:t>
            </a:r>
            <a:endParaRPr lang="en-US" dirty="0"/>
          </a:p>
        </p:txBody>
      </p:sp>
      <p:sp>
        <p:nvSpPr>
          <p:cNvPr id="8" name="Subtitle 4"/>
          <p:cNvSpPr>
            <a:spLocks noGrp="1"/>
          </p:cNvSpPr>
          <p:nvPr>
            <p:ph type="subTitle" idx="1"/>
          </p:nvPr>
        </p:nvSpPr>
        <p:spPr>
          <a:xfrm>
            <a:off x="1828801" y="3465218"/>
            <a:ext cx="8534401" cy="914400"/>
          </a:xfrm>
        </p:spPr>
        <p:txBody>
          <a:bodyPr/>
          <a:lstStyle/>
          <a:p>
            <a:r>
              <a:rPr lang="en-US" dirty="0" smtClean="0">
                <a:cs typeface="AvenirNext LT Pro Thin"/>
              </a:rPr>
              <a:t>Damien Robinson and Rene Rubalcava</a:t>
            </a:r>
            <a:endParaRPr lang="en-US" dirty="0">
              <a:cs typeface="AvenirNext LT Pro Thin"/>
            </a:endParaRPr>
          </a:p>
          <a:p>
            <a:endParaRPr lang="en-US" dirty="0"/>
          </a:p>
        </p:txBody>
      </p:sp>
    </p:spTree>
    <p:extLst>
      <p:ext uri="{BB962C8B-B14F-4D97-AF65-F5344CB8AC3E}">
        <p14:creationId xmlns:p14="http://schemas.microsoft.com/office/powerpoint/2010/main" val="4036808039"/>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Environments and Platforms </a:t>
            </a:r>
            <a:endParaRPr lang="en-GB" dirty="0"/>
          </a:p>
        </p:txBody>
      </p:sp>
      <p:grpSp>
        <p:nvGrpSpPr>
          <p:cNvPr id="54" name="Group 53"/>
          <p:cNvGrpSpPr/>
          <p:nvPr/>
        </p:nvGrpSpPr>
        <p:grpSpPr>
          <a:xfrm>
            <a:off x="2231384" y="1712888"/>
            <a:ext cx="6979088" cy="3744416"/>
            <a:chOff x="2408534" y="1561819"/>
            <a:chExt cx="6979088" cy="3744416"/>
          </a:xfrm>
        </p:grpSpPr>
        <p:sp>
          <p:nvSpPr>
            <p:cNvPr id="3" name="Rectangle 61"/>
            <p:cNvSpPr/>
            <p:nvPr/>
          </p:nvSpPr>
          <p:spPr bwMode="auto">
            <a:xfrm rot="501734" flipV="1">
              <a:off x="6790005" y="435365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4" name="Rectangle 61"/>
            <p:cNvSpPr/>
            <p:nvPr/>
          </p:nvSpPr>
          <p:spPr bwMode="auto">
            <a:xfrm flipH="1" flipV="1">
              <a:off x="3791338" y="4135122"/>
              <a:ext cx="1818515" cy="9633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5" name="Rectangle 61"/>
            <p:cNvSpPr/>
            <p:nvPr/>
          </p:nvSpPr>
          <p:spPr bwMode="auto">
            <a:xfrm rot="2349460" flipH="1" flipV="1">
              <a:off x="4562340" y="3299339"/>
              <a:ext cx="1014576" cy="7509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6" name="Rectangle 61"/>
            <p:cNvSpPr/>
            <p:nvPr/>
          </p:nvSpPr>
          <p:spPr bwMode="auto">
            <a:xfrm rot="5400000" flipH="1" flipV="1">
              <a:off x="5596636" y="3112176"/>
              <a:ext cx="709636" cy="7581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7" name="Rectangle 61"/>
            <p:cNvSpPr/>
            <p:nvPr/>
          </p:nvSpPr>
          <p:spPr bwMode="auto">
            <a:xfrm rot="7983152" flipH="1" flipV="1">
              <a:off x="6176852" y="3253209"/>
              <a:ext cx="926585" cy="76820"/>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8" name="Rectangle 61"/>
            <p:cNvSpPr/>
            <p:nvPr/>
          </p:nvSpPr>
          <p:spPr bwMode="auto">
            <a:xfrm rot="20873901" flipV="1">
              <a:off x="6644775" y="371121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10" name="TextBox 20"/>
            <p:cNvSpPr txBox="1">
              <a:spLocks noChangeArrowheads="1"/>
            </p:cNvSpPr>
            <p:nvPr/>
          </p:nvSpPr>
          <p:spPr bwMode="auto">
            <a:xfrm>
              <a:off x="2718684" y="4816748"/>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Desktop</a:t>
              </a:r>
            </a:p>
          </p:txBody>
        </p:sp>
        <p:sp>
          <p:nvSpPr>
            <p:cNvPr id="11" name="TextBox 20"/>
            <p:cNvSpPr txBox="1">
              <a:spLocks noChangeArrowheads="1"/>
            </p:cNvSpPr>
            <p:nvPr/>
          </p:nvSpPr>
          <p:spPr bwMode="auto">
            <a:xfrm>
              <a:off x="2408534" y="2869440"/>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Tablets</a:t>
              </a:r>
            </a:p>
          </p:txBody>
        </p:sp>
        <p:sp>
          <p:nvSpPr>
            <p:cNvPr id="12" name="TextBox 20"/>
            <p:cNvSpPr txBox="1">
              <a:spLocks noChangeArrowheads="1"/>
            </p:cNvSpPr>
            <p:nvPr/>
          </p:nvSpPr>
          <p:spPr bwMode="auto">
            <a:xfrm>
              <a:off x="4820585" y="1561819"/>
              <a:ext cx="180370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Smart Phones</a:t>
              </a:r>
            </a:p>
          </p:txBody>
        </p:sp>
        <p:pic>
          <p:nvPicPr>
            <p:cNvPr id="13" name="Picture 22" descr="screenshot_03.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5018" y="4220094"/>
              <a:ext cx="1013977" cy="824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20"/>
            <p:cNvSpPr txBox="1">
              <a:spLocks noChangeArrowheads="1"/>
            </p:cNvSpPr>
            <p:nvPr/>
          </p:nvSpPr>
          <p:spPr bwMode="auto">
            <a:xfrm>
              <a:off x="7488514" y="3774322"/>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Web Sites</a:t>
              </a:r>
            </a:p>
          </p:txBody>
        </p:sp>
        <p:pic>
          <p:nvPicPr>
            <p:cNvPr id="15" name="Picture 25" descr="screenshot_webmap.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4699" y="2962933"/>
              <a:ext cx="1013977" cy="824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20"/>
            <p:cNvSpPr txBox="1">
              <a:spLocks noChangeArrowheads="1"/>
            </p:cNvSpPr>
            <p:nvPr/>
          </p:nvSpPr>
          <p:spPr bwMode="auto">
            <a:xfrm>
              <a:off x="7596228" y="4998458"/>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Browsers</a:t>
              </a:r>
            </a:p>
          </p:txBody>
        </p:sp>
        <p:sp>
          <p:nvSpPr>
            <p:cNvPr id="17" name="TextBox 20"/>
            <p:cNvSpPr txBox="1">
              <a:spLocks noChangeArrowheads="1"/>
            </p:cNvSpPr>
            <p:nvPr/>
          </p:nvSpPr>
          <p:spPr bwMode="auto">
            <a:xfrm>
              <a:off x="6665812" y="1712888"/>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Social Media</a:t>
              </a:r>
            </a:p>
          </p:txBody>
        </p:sp>
        <p:pic>
          <p:nvPicPr>
            <p:cNvPr id="18" name="Picture 31" descr="blog_0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8729" y="2050928"/>
              <a:ext cx="1006797" cy="81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32" descr="map_0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92352" y="2376834"/>
              <a:ext cx="357983" cy="289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useBgFill="1">
          <p:nvSpPr>
            <p:cNvPr id="21" name="Freeform 29"/>
            <p:cNvSpPr>
              <a:spLocks/>
            </p:cNvSpPr>
            <p:nvPr/>
          </p:nvSpPr>
          <p:spPr bwMode="auto">
            <a:xfrm>
              <a:off x="3724745" y="2439089"/>
              <a:ext cx="1260985" cy="1005057"/>
            </a:xfrm>
            <a:custGeom>
              <a:avLst/>
              <a:gdLst>
                <a:gd name="T0" fmla="*/ 594 w 3040"/>
                <a:gd name="T1" fmla="*/ 0 h 2383"/>
                <a:gd name="T2" fmla="*/ 2920 w 3040"/>
                <a:gd name="T3" fmla="*/ 0 h 2383"/>
                <a:gd name="T4" fmla="*/ 2948 w 3040"/>
                <a:gd name="T5" fmla="*/ 4 h 2383"/>
                <a:gd name="T6" fmla="*/ 2972 w 3040"/>
                <a:gd name="T7" fmla="*/ 12 h 2383"/>
                <a:gd name="T8" fmla="*/ 2995 w 3040"/>
                <a:gd name="T9" fmla="*/ 27 h 2383"/>
                <a:gd name="T10" fmla="*/ 3013 w 3040"/>
                <a:gd name="T11" fmla="*/ 45 h 2383"/>
                <a:gd name="T12" fmla="*/ 3028 w 3040"/>
                <a:gd name="T13" fmla="*/ 68 h 2383"/>
                <a:gd name="T14" fmla="*/ 3036 w 3040"/>
                <a:gd name="T15" fmla="*/ 92 h 2383"/>
                <a:gd name="T16" fmla="*/ 3040 w 3040"/>
                <a:gd name="T17" fmla="*/ 120 h 2383"/>
                <a:gd name="T18" fmla="*/ 3040 w 3040"/>
                <a:gd name="T19" fmla="*/ 1821 h 2383"/>
                <a:gd name="T20" fmla="*/ 3036 w 3040"/>
                <a:gd name="T21" fmla="*/ 1847 h 2383"/>
                <a:gd name="T22" fmla="*/ 3028 w 3040"/>
                <a:gd name="T23" fmla="*/ 1873 h 2383"/>
                <a:gd name="T24" fmla="*/ 3013 w 3040"/>
                <a:gd name="T25" fmla="*/ 1896 h 2383"/>
                <a:gd name="T26" fmla="*/ 2995 w 3040"/>
                <a:gd name="T27" fmla="*/ 1914 h 2383"/>
                <a:gd name="T28" fmla="*/ 2972 w 3040"/>
                <a:gd name="T29" fmla="*/ 1929 h 2383"/>
                <a:gd name="T30" fmla="*/ 2948 w 3040"/>
                <a:gd name="T31" fmla="*/ 1937 h 2383"/>
                <a:gd name="T32" fmla="*/ 2920 w 3040"/>
                <a:gd name="T33" fmla="*/ 1941 h 2383"/>
                <a:gd name="T34" fmla="*/ 2578 w 3040"/>
                <a:gd name="T35" fmla="*/ 1941 h 2383"/>
                <a:gd name="T36" fmla="*/ 2573 w 3040"/>
                <a:gd name="T37" fmla="*/ 1939 h 2383"/>
                <a:gd name="T38" fmla="*/ 2567 w 3040"/>
                <a:gd name="T39" fmla="*/ 1939 h 2383"/>
                <a:gd name="T40" fmla="*/ 2567 w 3040"/>
                <a:gd name="T41" fmla="*/ 2263 h 2383"/>
                <a:gd name="T42" fmla="*/ 2564 w 3040"/>
                <a:gd name="T43" fmla="*/ 2291 h 2383"/>
                <a:gd name="T44" fmla="*/ 2555 w 3040"/>
                <a:gd name="T45" fmla="*/ 2317 h 2383"/>
                <a:gd name="T46" fmla="*/ 2541 w 3040"/>
                <a:gd name="T47" fmla="*/ 2338 h 2383"/>
                <a:gd name="T48" fmla="*/ 2522 w 3040"/>
                <a:gd name="T49" fmla="*/ 2357 h 2383"/>
                <a:gd name="T50" fmla="*/ 2499 w 3040"/>
                <a:gd name="T51" fmla="*/ 2371 h 2383"/>
                <a:gd name="T52" fmla="*/ 2475 w 3040"/>
                <a:gd name="T53" fmla="*/ 2381 h 2383"/>
                <a:gd name="T54" fmla="*/ 2447 w 3040"/>
                <a:gd name="T55" fmla="*/ 2383 h 2383"/>
                <a:gd name="T56" fmla="*/ 120 w 3040"/>
                <a:gd name="T57" fmla="*/ 2383 h 2383"/>
                <a:gd name="T58" fmla="*/ 93 w 3040"/>
                <a:gd name="T59" fmla="*/ 2381 h 2383"/>
                <a:gd name="T60" fmla="*/ 68 w 3040"/>
                <a:gd name="T61" fmla="*/ 2371 h 2383"/>
                <a:gd name="T62" fmla="*/ 46 w 3040"/>
                <a:gd name="T63" fmla="*/ 2357 h 2383"/>
                <a:gd name="T64" fmla="*/ 27 w 3040"/>
                <a:gd name="T65" fmla="*/ 2338 h 2383"/>
                <a:gd name="T66" fmla="*/ 14 w 3040"/>
                <a:gd name="T67" fmla="*/ 2317 h 2383"/>
                <a:gd name="T68" fmla="*/ 4 w 3040"/>
                <a:gd name="T69" fmla="*/ 2291 h 2383"/>
                <a:gd name="T70" fmla="*/ 0 w 3040"/>
                <a:gd name="T71" fmla="*/ 2263 h 2383"/>
                <a:gd name="T72" fmla="*/ 0 w 3040"/>
                <a:gd name="T73" fmla="*/ 563 h 2383"/>
                <a:gd name="T74" fmla="*/ 4 w 3040"/>
                <a:gd name="T75" fmla="*/ 536 h 2383"/>
                <a:gd name="T76" fmla="*/ 14 w 3040"/>
                <a:gd name="T77" fmla="*/ 510 h 2383"/>
                <a:gd name="T78" fmla="*/ 27 w 3040"/>
                <a:gd name="T79" fmla="*/ 488 h 2383"/>
                <a:gd name="T80" fmla="*/ 46 w 3040"/>
                <a:gd name="T81" fmla="*/ 469 h 2383"/>
                <a:gd name="T82" fmla="*/ 68 w 3040"/>
                <a:gd name="T83" fmla="*/ 456 h 2383"/>
                <a:gd name="T84" fmla="*/ 93 w 3040"/>
                <a:gd name="T85" fmla="*/ 446 h 2383"/>
                <a:gd name="T86" fmla="*/ 120 w 3040"/>
                <a:gd name="T87" fmla="*/ 444 h 2383"/>
                <a:gd name="T88" fmla="*/ 475 w 3040"/>
                <a:gd name="T89" fmla="*/ 444 h 2383"/>
                <a:gd name="T90" fmla="*/ 474 w 3040"/>
                <a:gd name="T91" fmla="*/ 423 h 2383"/>
                <a:gd name="T92" fmla="*/ 474 w 3040"/>
                <a:gd name="T93" fmla="*/ 120 h 2383"/>
                <a:gd name="T94" fmla="*/ 477 w 3040"/>
                <a:gd name="T95" fmla="*/ 92 h 2383"/>
                <a:gd name="T96" fmla="*/ 486 w 3040"/>
                <a:gd name="T97" fmla="*/ 68 h 2383"/>
                <a:gd name="T98" fmla="*/ 500 w 3040"/>
                <a:gd name="T99" fmla="*/ 45 h 2383"/>
                <a:gd name="T100" fmla="*/ 519 w 3040"/>
                <a:gd name="T101" fmla="*/ 27 h 2383"/>
                <a:gd name="T102" fmla="*/ 541 w 3040"/>
                <a:gd name="T103" fmla="*/ 12 h 2383"/>
                <a:gd name="T104" fmla="*/ 566 w 3040"/>
                <a:gd name="T105" fmla="*/ 4 h 2383"/>
                <a:gd name="T106" fmla="*/ 594 w 3040"/>
                <a:gd name="T107" fmla="*/ 0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sp useBgFill="1">
          <p:nvSpPr>
            <p:cNvPr id="28" name="Freeform 214"/>
            <p:cNvSpPr>
              <a:spLocks/>
            </p:cNvSpPr>
            <p:nvPr/>
          </p:nvSpPr>
          <p:spPr bwMode="auto">
            <a:xfrm>
              <a:off x="5642659" y="1859133"/>
              <a:ext cx="654312" cy="1066688"/>
            </a:xfrm>
            <a:custGeom>
              <a:avLst/>
              <a:gdLst>
                <a:gd name="T0" fmla="*/ 260 w 1526"/>
                <a:gd name="T1" fmla="*/ 0 h 2450"/>
                <a:gd name="T2" fmla="*/ 1266 w 1526"/>
                <a:gd name="T3" fmla="*/ 0 h 2450"/>
                <a:gd name="T4" fmla="*/ 1308 w 1526"/>
                <a:gd name="T5" fmla="*/ 4 h 2450"/>
                <a:gd name="T6" fmla="*/ 1348 w 1526"/>
                <a:gd name="T7" fmla="*/ 13 h 2450"/>
                <a:gd name="T8" fmla="*/ 1386 w 1526"/>
                <a:gd name="T9" fmla="*/ 30 h 2450"/>
                <a:gd name="T10" fmla="*/ 1420 w 1526"/>
                <a:gd name="T11" fmla="*/ 51 h 2450"/>
                <a:gd name="T12" fmla="*/ 1450 w 1526"/>
                <a:gd name="T13" fmla="*/ 78 h 2450"/>
                <a:gd name="T14" fmla="*/ 1476 w 1526"/>
                <a:gd name="T15" fmla="*/ 109 h 2450"/>
                <a:gd name="T16" fmla="*/ 1497 w 1526"/>
                <a:gd name="T17" fmla="*/ 144 h 2450"/>
                <a:gd name="T18" fmla="*/ 1513 w 1526"/>
                <a:gd name="T19" fmla="*/ 182 h 2450"/>
                <a:gd name="T20" fmla="*/ 1522 w 1526"/>
                <a:gd name="T21" fmla="*/ 223 h 2450"/>
                <a:gd name="T22" fmla="*/ 1526 w 1526"/>
                <a:gd name="T23" fmla="*/ 266 h 2450"/>
                <a:gd name="T24" fmla="*/ 1526 w 1526"/>
                <a:gd name="T25" fmla="*/ 2185 h 2450"/>
                <a:gd name="T26" fmla="*/ 1522 w 1526"/>
                <a:gd name="T27" fmla="*/ 2227 h 2450"/>
                <a:gd name="T28" fmla="*/ 1513 w 1526"/>
                <a:gd name="T29" fmla="*/ 2268 h 2450"/>
                <a:gd name="T30" fmla="*/ 1497 w 1526"/>
                <a:gd name="T31" fmla="*/ 2306 h 2450"/>
                <a:gd name="T32" fmla="*/ 1476 w 1526"/>
                <a:gd name="T33" fmla="*/ 2341 h 2450"/>
                <a:gd name="T34" fmla="*/ 1450 w 1526"/>
                <a:gd name="T35" fmla="*/ 2372 h 2450"/>
                <a:gd name="T36" fmla="*/ 1420 w 1526"/>
                <a:gd name="T37" fmla="*/ 2399 h 2450"/>
                <a:gd name="T38" fmla="*/ 1386 w 1526"/>
                <a:gd name="T39" fmla="*/ 2420 h 2450"/>
                <a:gd name="T40" fmla="*/ 1348 w 1526"/>
                <a:gd name="T41" fmla="*/ 2437 h 2450"/>
                <a:gd name="T42" fmla="*/ 1308 w 1526"/>
                <a:gd name="T43" fmla="*/ 2446 h 2450"/>
                <a:gd name="T44" fmla="*/ 1266 w 1526"/>
                <a:gd name="T45" fmla="*/ 2450 h 2450"/>
                <a:gd name="T46" fmla="*/ 260 w 1526"/>
                <a:gd name="T47" fmla="*/ 2450 h 2450"/>
                <a:gd name="T48" fmla="*/ 218 w 1526"/>
                <a:gd name="T49" fmla="*/ 2446 h 2450"/>
                <a:gd name="T50" fmla="*/ 178 w 1526"/>
                <a:gd name="T51" fmla="*/ 2437 h 2450"/>
                <a:gd name="T52" fmla="*/ 140 w 1526"/>
                <a:gd name="T53" fmla="*/ 2420 h 2450"/>
                <a:gd name="T54" fmla="*/ 106 w 1526"/>
                <a:gd name="T55" fmla="*/ 2399 h 2450"/>
                <a:gd name="T56" fmla="*/ 76 w 1526"/>
                <a:gd name="T57" fmla="*/ 2372 h 2450"/>
                <a:gd name="T58" fmla="*/ 50 w 1526"/>
                <a:gd name="T59" fmla="*/ 2341 h 2450"/>
                <a:gd name="T60" fmla="*/ 29 w 1526"/>
                <a:gd name="T61" fmla="*/ 2306 h 2450"/>
                <a:gd name="T62" fmla="*/ 13 w 1526"/>
                <a:gd name="T63" fmla="*/ 2268 h 2450"/>
                <a:gd name="T64" fmla="*/ 4 w 1526"/>
                <a:gd name="T65" fmla="*/ 2227 h 2450"/>
                <a:gd name="T66" fmla="*/ 0 w 1526"/>
                <a:gd name="T67" fmla="*/ 2185 h 2450"/>
                <a:gd name="T68" fmla="*/ 0 w 1526"/>
                <a:gd name="T69" fmla="*/ 266 h 2450"/>
                <a:gd name="T70" fmla="*/ 4 w 1526"/>
                <a:gd name="T71" fmla="*/ 223 h 2450"/>
                <a:gd name="T72" fmla="*/ 13 w 1526"/>
                <a:gd name="T73" fmla="*/ 182 h 2450"/>
                <a:gd name="T74" fmla="*/ 29 w 1526"/>
                <a:gd name="T75" fmla="*/ 144 h 2450"/>
                <a:gd name="T76" fmla="*/ 50 w 1526"/>
                <a:gd name="T77" fmla="*/ 109 h 2450"/>
                <a:gd name="T78" fmla="*/ 76 w 1526"/>
                <a:gd name="T79" fmla="*/ 78 h 2450"/>
                <a:gd name="T80" fmla="*/ 106 w 1526"/>
                <a:gd name="T81" fmla="*/ 51 h 2450"/>
                <a:gd name="T82" fmla="*/ 140 w 1526"/>
                <a:gd name="T83" fmla="*/ 30 h 2450"/>
                <a:gd name="T84" fmla="*/ 178 w 1526"/>
                <a:gd name="T85" fmla="*/ 13 h 2450"/>
                <a:gd name="T86" fmla="*/ 218 w 1526"/>
                <a:gd name="T87" fmla="*/ 4 h 2450"/>
                <a:gd name="T88" fmla="*/ 260 w 1526"/>
                <a:gd name="T89" fmla="*/ 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grpSp>
          <p:nvGrpSpPr>
            <p:cNvPr id="30" name="Group 29"/>
            <p:cNvGrpSpPr/>
            <p:nvPr/>
          </p:nvGrpSpPr>
          <p:grpSpPr>
            <a:xfrm>
              <a:off x="5024774" y="3404022"/>
              <a:ext cx="1856256" cy="1354168"/>
              <a:chOff x="1770863" y="3963609"/>
              <a:chExt cx="1856256" cy="1354168"/>
            </a:xfrm>
          </p:grpSpPr>
          <p:grpSp>
            <p:nvGrpSpPr>
              <p:cNvPr id="31" name="Group 30"/>
              <p:cNvGrpSpPr/>
              <p:nvPr/>
            </p:nvGrpSpPr>
            <p:grpSpPr>
              <a:xfrm>
                <a:off x="1770863" y="3963609"/>
                <a:ext cx="1856256" cy="1186262"/>
                <a:chOff x="1770863" y="3963609"/>
                <a:chExt cx="1856256" cy="1186262"/>
              </a:xfrm>
            </p:grpSpPr>
            <p:sp>
              <p:nvSpPr>
                <p:cNvPr id="52" name="Freeform 6"/>
                <p:cNvSpPr>
                  <a:spLocks/>
                </p:cNvSpPr>
                <p:nvPr/>
              </p:nvSpPr>
              <p:spPr bwMode="auto">
                <a:xfrm>
                  <a:off x="1770863" y="3963609"/>
                  <a:ext cx="1856256" cy="1186262"/>
                </a:xfrm>
                <a:custGeom>
                  <a:avLst/>
                  <a:gdLst>
                    <a:gd name="T0" fmla="*/ 761 w 4179"/>
                    <a:gd name="T1" fmla="*/ 2667 h 2670"/>
                    <a:gd name="T2" fmla="*/ 605 w 4179"/>
                    <a:gd name="T3" fmla="*/ 2636 h 2670"/>
                    <a:gd name="T4" fmla="*/ 462 w 4179"/>
                    <a:gd name="T5" fmla="*/ 2580 h 2670"/>
                    <a:gd name="T6" fmla="*/ 332 w 4179"/>
                    <a:gd name="T7" fmla="*/ 2499 h 2670"/>
                    <a:gd name="T8" fmla="*/ 220 w 4179"/>
                    <a:gd name="T9" fmla="*/ 2397 h 2670"/>
                    <a:gd name="T10" fmla="*/ 128 w 4179"/>
                    <a:gd name="T11" fmla="*/ 2277 h 2670"/>
                    <a:gd name="T12" fmla="*/ 60 w 4179"/>
                    <a:gd name="T13" fmla="*/ 2142 h 2670"/>
                    <a:gd name="T14" fmla="*/ 16 w 4179"/>
                    <a:gd name="T15" fmla="*/ 1994 h 2670"/>
                    <a:gd name="T16" fmla="*/ 0 w 4179"/>
                    <a:gd name="T17" fmla="*/ 1836 h 2670"/>
                    <a:gd name="T18" fmla="*/ 13 w 4179"/>
                    <a:gd name="T19" fmla="*/ 1688 h 2670"/>
                    <a:gd name="T20" fmla="*/ 52 w 4179"/>
                    <a:gd name="T21" fmla="*/ 1549 h 2670"/>
                    <a:gd name="T22" fmla="*/ 114 w 4179"/>
                    <a:gd name="T23" fmla="*/ 1419 h 2670"/>
                    <a:gd name="T24" fmla="*/ 196 w 4179"/>
                    <a:gd name="T25" fmla="*/ 1301 h 2670"/>
                    <a:gd name="T26" fmla="*/ 298 w 4179"/>
                    <a:gd name="T27" fmla="*/ 1201 h 2670"/>
                    <a:gd name="T28" fmla="*/ 415 w 4179"/>
                    <a:gd name="T29" fmla="*/ 1116 h 2670"/>
                    <a:gd name="T30" fmla="*/ 547 w 4179"/>
                    <a:gd name="T31" fmla="*/ 1054 h 2670"/>
                    <a:gd name="T32" fmla="*/ 618 w 4179"/>
                    <a:gd name="T33" fmla="*/ 1012 h 2670"/>
                    <a:gd name="T34" fmla="*/ 632 w 4179"/>
                    <a:gd name="T35" fmla="*/ 866 h 2670"/>
                    <a:gd name="T36" fmla="*/ 675 w 4179"/>
                    <a:gd name="T37" fmla="*/ 731 h 2670"/>
                    <a:gd name="T38" fmla="*/ 742 w 4179"/>
                    <a:gd name="T39" fmla="*/ 608 h 2670"/>
                    <a:gd name="T40" fmla="*/ 831 w 4179"/>
                    <a:gd name="T41" fmla="*/ 503 h 2670"/>
                    <a:gd name="T42" fmla="*/ 939 w 4179"/>
                    <a:gd name="T43" fmla="*/ 415 h 2670"/>
                    <a:gd name="T44" fmla="*/ 1062 w 4179"/>
                    <a:gd name="T45" fmla="*/ 347 h 2670"/>
                    <a:gd name="T46" fmla="*/ 1199 w 4179"/>
                    <a:gd name="T47" fmla="*/ 305 h 2670"/>
                    <a:gd name="T48" fmla="*/ 1344 w 4179"/>
                    <a:gd name="T49" fmla="*/ 291 h 2670"/>
                    <a:gd name="T50" fmla="*/ 1463 w 4179"/>
                    <a:gd name="T51" fmla="*/ 300 h 2670"/>
                    <a:gd name="T52" fmla="*/ 1577 w 4179"/>
                    <a:gd name="T53" fmla="*/ 328 h 2670"/>
                    <a:gd name="T54" fmla="*/ 1675 w 4179"/>
                    <a:gd name="T55" fmla="*/ 224 h 2670"/>
                    <a:gd name="T56" fmla="*/ 1788 w 4179"/>
                    <a:gd name="T57" fmla="*/ 138 h 2670"/>
                    <a:gd name="T58" fmla="*/ 1913 w 4179"/>
                    <a:gd name="T59" fmla="*/ 71 h 2670"/>
                    <a:gd name="T60" fmla="*/ 2047 w 4179"/>
                    <a:gd name="T61" fmla="*/ 25 h 2670"/>
                    <a:gd name="T62" fmla="*/ 2189 w 4179"/>
                    <a:gd name="T63" fmla="*/ 2 h 2670"/>
                    <a:gd name="T64" fmla="*/ 2338 w 4179"/>
                    <a:gd name="T65" fmla="*/ 2 h 2670"/>
                    <a:gd name="T66" fmla="*/ 2487 w 4179"/>
                    <a:gd name="T67" fmla="*/ 29 h 2670"/>
                    <a:gd name="T68" fmla="*/ 2628 w 4179"/>
                    <a:gd name="T69" fmla="*/ 79 h 2670"/>
                    <a:gd name="T70" fmla="*/ 2755 w 4179"/>
                    <a:gd name="T71" fmla="*/ 150 h 2670"/>
                    <a:gd name="T72" fmla="*/ 2868 w 4179"/>
                    <a:gd name="T73" fmla="*/ 244 h 2670"/>
                    <a:gd name="T74" fmla="*/ 2965 w 4179"/>
                    <a:gd name="T75" fmla="*/ 353 h 2670"/>
                    <a:gd name="T76" fmla="*/ 3042 w 4179"/>
                    <a:gd name="T77" fmla="*/ 481 h 2670"/>
                    <a:gd name="T78" fmla="*/ 3097 w 4179"/>
                    <a:gd name="T79" fmla="*/ 621 h 2670"/>
                    <a:gd name="T80" fmla="*/ 3242 w 4179"/>
                    <a:gd name="T81" fmla="*/ 639 h 2670"/>
                    <a:gd name="T82" fmla="*/ 3377 w 4179"/>
                    <a:gd name="T83" fmla="*/ 683 h 2670"/>
                    <a:gd name="T84" fmla="*/ 3498 w 4179"/>
                    <a:gd name="T85" fmla="*/ 750 h 2670"/>
                    <a:gd name="T86" fmla="*/ 3605 w 4179"/>
                    <a:gd name="T87" fmla="*/ 839 h 2670"/>
                    <a:gd name="T88" fmla="*/ 3692 w 4179"/>
                    <a:gd name="T89" fmla="*/ 945 h 2670"/>
                    <a:gd name="T90" fmla="*/ 3758 w 4179"/>
                    <a:gd name="T91" fmla="*/ 1068 h 2670"/>
                    <a:gd name="T92" fmla="*/ 3799 w 4179"/>
                    <a:gd name="T93" fmla="*/ 1203 h 2670"/>
                    <a:gd name="T94" fmla="*/ 3814 w 4179"/>
                    <a:gd name="T95" fmla="*/ 1347 h 2670"/>
                    <a:gd name="T96" fmla="*/ 3803 w 4179"/>
                    <a:gd name="T97" fmla="*/ 1471 h 2670"/>
                    <a:gd name="T98" fmla="*/ 3919 w 4179"/>
                    <a:gd name="T99" fmla="*/ 1537 h 2670"/>
                    <a:gd name="T100" fmla="*/ 4015 w 4179"/>
                    <a:gd name="T101" fmla="*/ 1624 h 2670"/>
                    <a:gd name="T102" fmla="*/ 4093 w 4179"/>
                    <a:gd name="T103" fmla="*/ 1729 h 2670"/>
                    <a:gd name="T104" fmla="*/ 4147 w 4179"/>
                    <a:gd name="T105" fmla="*/ 1847 h 2670"/>
                    <a:gd name="T106" fmla="*/ 4175 w 4179"/>
                    <a:gd name="T107" fmla="*/ 1976 h 2670"/>
                    <a:gd name="T108" fmla="*/ 4175 w 4179"/>
                    <a:gd name="T109" fmla="*/ 2112 h 2670"/>
                    <a:gd name="T110" fmla="*/ 4145 w 4179"/>
                    <a:gd name="T111" fmla="*/ 2240 h 2670"/>
                    <a:gd name="T112" fmla="*/ 4091 w 4179"/>
                    <a:gd name="T113" fmla="*/ 2359 h 2670"/>
                    <a:gd name="T114" fmla="*/ 4015 w 4179"/>
                    <a:gd name="T115" fmla="*/ 2462 h 2670"/>
                    <a:gd name="T116" fmla="*/ 3919 w 4179"/>
                    <a:gd name="T117" fmla="*/ 2548 h 2670"/>
                    <a:gd name="T118" fmla="*/ 3807 w 4179"/>
                    <a:gd name="T119" fmla="*/ 2614 h 2670"/>
                    <a:gd name="T120" fmla="*/ 3682 w 4179"/>
                    <a:gd name="T121" fmla="*/ 2655 h 2670"/>
                    <a:gd name="T122" fmla="*/ 3547 w 4179"/>
                    <a:gd name="T123" fmla="*/ 2670 h 2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79" h="2670">
                      <a:moveTo>
                        <a:pt x="841" y="2670"/>
                      </a:moveTo>
                      <a:lnTo>
                        <a:pt x="761" y="2667"/>
                      </a:lnTo>
                      <a:lnTo>
                        <a:pt x="681" y="2655"/>
                      </a:lnTo>
                      <a:lnTo>
                        <a:pt x="605" y="2636"/>
                      </a:lnTo>
                      <a:lnTo>
                        <a:pt x="532" y="2612"/>
                      </a:lnTo>
                      <a:lnTo>
                        <a:pt x="462" y="2580"/>
                      </a:lnTo>
                      <a:lnTo>
                        <a:pt x="396" y="2543"/>
                      </a:lnTo>
                      <a:lnTo>
                        <a:pt x="332" y="2499"/>
                      </a:lnTo>
                      <a:lnTo>
                        <a:pt x="274" y="2451"/>
                      </a:lnTo>
                      <a:lnTo>
                        <a:pt x="220" y="2397"/>
                      </a:lnTo>
                      <a:lnTo>
                        <a:pt x="172" y="2340"/>
                      </a:lnTo>
                      <a:lnTo>
                        <a:pt x="128" y="2277"/>
                      </a:lnTo>
                      <a:lnTo>
                        <a:pt x="90" y="2212"/>
                      </a:lnTo>
                      <a:lnTo>
                        <a:pt x="60" y="2142"/>
                      </a:lnTo>
                      <a:lnTo>
                        <a:pt x="34" y="2069"/>
                      </a:lnTo>
                      <a:lnTo>
                        <a:pt x="16" y="1994"/>
                      </a:lnTo>
                      <a:lnTo>
                        <a:pt x="4" y="1916"/>
                      </a:lnTo>
                      <a:lnTo>
                        <a:pt x="0" y="1836"/>
                      </a:lnTo>
                      <a:lnTo>
                        <a:pt x="3" y="1761"/>
                      </a:lnTo>
                      <a:lnTo>
                        <a:pt x="13" y="1688"/>
                      </a:lnTo>
                      <a:lnTo>
                        <a:pt x="30" y="1618"/>
                      </a:lnTo>
                      <a:lnTo>
                        <a:pt x="52" y="1549"/>
                      </a:lnTo>
                      <a:lnTo>
                        <a:pt x="80" y="1483"/>
                      </a:lnTo>
                      <a:lnTo>
                        <a:pt x="114" y="1419"/>
                      </a:lnTo>
                      <a:lnTo>
                        <a:pt x="152" y="1359"/>
                      </a:lnTo>
                      <a:lnTo>
                        <a:pt x="196" y="1301"/>
                      </a:lnTo>
                      <a:lnTo>
                        <a:pt x="245" y="1249"/>
                      </a:lnTo>
                      <a:lnTo>
                        <a:pt x="298" y="1201"/>
                      </a:lnTo>
                      <a:lnTo>
                        <a:pt x="354" y="1156"/>
                      </a:lnTo>
                      <a:lnTo>
                        <a:pt x="415" y="1116"/>
                      </a:lnTo>
                      <a:lnTo>
                        <a:pt x="479" y="1083"/>
                      </a:lnTo>
                      <a:lnTo>
                        <a:pt x="547" y="1054"/>
                      </a:lnTo>
                      <a:lnTo>
                        <a:pt x="618" y="1031"/>
                      </a:lnTo>
                      <a:lnTo>
                        <a:pt x="618" y="1012"/>
                      </a:lnTo>
                      <a:lnTo>
                        <a:pt x="621" y="938"/>
                      </a:lnTo>
                      <a:lnTo>
                        <a:pt x="632" y="866"/>
                      </a:lnTo>
                      <a:lnTo>
                        <a:pt x="650" y="797"/>
                      </a:lnTo>
                      <a:lnTo>
                        <a:pt x="675" y="731"/>
                      </a:lnTo>
                      <a:lnTo>
                        <a:pt x="706" y="668"/>
                      </a:lnTo>
                      <a:lnTo>
                        <a:pt x="742" y="608"/>
                      </a:lnTo>
                      <a:lnTo>
                        <a:pt x="784" y="554"/>
                      </a:lnTo>
                      <a:lnTo>
                        <a:pt x="831" y="503"/>
                      </a:lnTo>
                      <a:lnTo>
                        <a:pt x="882" y="455"/>
                      </a:lnTo>
                      <a:lnTo>
                        <a:pt x="939" y="415"/>
                      </a:lnTo>
                      <a:lnTo>
                        <a:pt x="998" y="378"/>
                      </a:lnTo>
                      <a:lnTo>
                        <a:pt x="1062" y="347"/>
                      </a:lnTo>
                      <a:lnTo>
                        <a:pt x="1129" y="323"/>
                      </a:lnTo>
                      <a:lnTo>
                        <a:pt x="1199" y="305"/>
                      </a:lnTo>
                      <a:lnTo>
                        <a:pt x="1271" y="295"/>
                      </a:lnTo>
                      <a:lnTo>
                        <a:pt x="1344" y="291"/>
                      </a:lnTo>
                      <a:lnTo>
                        <a:pt x="1405" y="293"/>
                      </a:lnTo>
                      <a:lnTo>
                        <a:pt x="1463" y="300"/>
                      </a:lnTo>
                      <a:lnTo>
                        <a:pt x="1521" y="312"/>
                      </a:lnTo>
                      <a:lnTo>
                        <a:pt x="1577" y="328"/>
                      </a:lnTo>
                      <a:lnTo>
                        <a:pt x="1624" y="274"/>
                      </a:lnTo>
                      <a:lnTo>
                        <a:pt x="1675" y="224"/>
                      </a:lnTo>
                      <a:lnTo>
                        <a:pt x="1730" y="178"/>
                      </a:lnTo>
                      <a:lnTo>
                        <a:pt x="1788" y="138"/>
                      </a:lnTo>
                      <a:lnTo>
                        <a:pt x="1849" y="102"/>
                      </a:lnTo>
                      <a:lnTo>
                        <a:pt x="1913" y="71"/>
                      </a:lnTo>
                      <a:lnTo>
                        <a:pt x="1979" y="46"/>
                      </a:lnTo>
                      <a:lnTo>
                        <a:pt x="2047" y="25"/>
                      </a:lnTo>
                      <a:lnTo>
                        <a:pt x="2118" y="11"/>
                      </a:lnTo>
                      <a:lnTo>
                        <a:pt x="2189" y="2"/>
                      </a:lnTo>
                      <a:lnTo>
                        <a:pt x="2261" y="0"/>
                      </a:lnTo>
                      <a:lnTo>
                        <a:pt x="2338" y="2"/>
                      </a:lnTo>
                      <a:lnTo>
                        <a:pt x="2414" y="13"/>
                      </a:lnTo>
                      <a:lnTo>
                        <a:pt x="2487" y="29"/>
                      </a:lnTo>
                      <a:lnTo>
                        <a:pt x="2559" y="51"/>
                      </a:lnTo>
                      <a:lnTo>
                        <a:pt x="2628" y="79"/>
                      </a:lnTo>
                      <a:lnTo>
                        <a:pt x="2693" y="112"/>
                      </a:lnTo>
                      <a:lnTo>
                        <a:pt x="2755" y="150"/>
                      </a:lnTo>
                      <a:lnTo>
                        <a:pt x="2814" y="195"/>
                      </a:lnTo>
                      <a:lnTo>
                        <a:pt x="2868" y="244"/>
                      </a:lnTo>
                      <a:lnTo>
                        <a:pt x="2920" y="296"/>
                      </a:lnTo>
                      <a:lnTo>
                        <a:pt x="2965" y="353"/>
                      </a:lnTo>
                      <a:lnTo>
                        <a:pt x="3006" y="415"/>
                      </a:lnTo>
                      <a:lnTo>
                        <a:pt x="3042" y="481"/>
                      </a:lnTo>
                      <a:lnTo>
                        <a:pt x="3073" y="550"/>
                      </a:lnTo>
                      <a:lnTo>
                        <a:pt x="3097" y="621"/>
                      </a:lnTo>
                      <a:lnTo>
                        <a:pt x="3171" y="626"/>
                      </a:lnTo>
                      <a:lnTo>
                        <a:pt x="3242" y="639"/>
                      </a:lnTo>
                      <a:lnTo>
                        <a:pt x="3310" y="657"/>
                      </a:lnTo>
                      <a:lnTo>
                        <a:pt x="3377" y="683"/>
                      </a:lnTo>
                      <a:lnTo>
                        <a:pt x="3439" y="713"/>
                      </a:lnTo>
                      <a:lnTo>
                        <a:pt x="3498" y="750"/>
                      </a:lnTo>
                      <a:lnTo>
                        <a:pt x="3553" y="792"/>
                      </a:lnTo>
                      <a:lnTo>
                        <a:pt x="3605" y="839"/>
                      </a:lnTo>
                      <a:lnTo>
                        <a:pt x="3651" y="890"/>
                      </a:lnTo>
                      <a:lnTo>
                        <a:pt x="3692" y="945"/>
                      </a:lnTo>
                      <a:lnTo>
                        <a:pt x="3728" y="1005"/>
                      </a:lnTo>
                      <a:lnTo>
                        <a:pt x="3758" y="1068"/>
                      </a:lnTo>
                      <a:lnTo>
                        <a:pt x="3782" y="1134"/>
                      </a:lnTo>
                      <a:lnTo>
                        <a:pt x="3799" y="1203"/>
                      </a:lnTo>
                      <a:lnTo>
                        <a:pt x="3811" y="1273"/>
                      </a:lnTo>
                      <a:lnTo>
                        <a:pt x="3814" y="1347"/>
                      </a:lnTo>
                      <a:lnTo>
                        <a:pt x="3811" y="1409"/>
                      </a:lnTo>
                      <a:lnTo>
                        <a:pt x="3803" y="1471"/>
                      </a:lnTo>
                      <a:lnTo>
                        <a:pt x="3862" y="1500"/>
                      </a:lnTo>
                      <a:lnTo>
                        <a:pt x="3919" y="1537"/>
                      </a:lnTo>
                      <a:lnTo>
                        <a:pt x="3969" y="1578"/>
                      </a:lnTo>
                      <a:lnTo>
                        <a:pt x="4015" y="1624"/>
                      </a:lnTo>
                      <a:lnTo>
                        <a:pt x="4057" y="1674"/>
                      </a:lnTo>
                      <a:lnTo>
                        <a:pt x="4093" y="1729"/>
                      </a:lnTo>
                      <a:lnTo>
                        <a:pt x="4122" y="1786"/>
                      </a:lnTo>
                      <a:lnTo>
                        <a:pt x="4147" y="1847"/>
                      </a:lnTo>
                      <a:lnTo>
                        <a:pt x="4163" y="1910"/>
                      </a:lnTo>
                      <a:lnTo>
                        <a:pt x="4175" y="1976"/>
                      </a:lnTo>
                      <a:lnTo>
                        <a:pt x="4179" y="2043"/>
                      </a:lnTo>
                      <a:lnTo>
                        <a:pt x="4175" y="2112"/>
                      </a:lnTo>
                      <a:lnTo>
                        <a:pt x="4163" y="2177"/>
                      </a:lnTo>
                      <a:lnTo>
                        <a:pt x="4145" y="2240"/>
                      </a:lnTo>
                      <a:lnTo>
                        <a:pt x="4122" y="2302"/>
                      </a:lnTo>
                      <a:lnTo>
                        <a:pt x="4091" y="2359"/>
                      </a:lnTo>
                      <a:lnTo>
                        <a:pt x="4057" y="2413"/>
                      </a:lnTo>
                      <a:lnTo>
                        <a:pt x="4015" y="2462"/>
                      </a:lnTo>
                      <a:lnTo>
                        <a:pt x="3969" y="2508"/>
                      </a:lnTo>
                      <a:lnTo>
                        <a:pt x="3919" y="2548"/>
                      </a:lnTo>
                      <a:lnTo>
                        <a:pt x="3865" y="2584"/>
                      </a:lnTo>
                      <a:lnTo>
                        <a:pt x="3807" y="2614"/>
                      </a:lnTo>
                      <a:lnTo>
                        <a:pt x="3746" y="2637"/>
                      </a:lnTo>
                      <a:lnTo>
                        <a:pt x="3682" y="2655"/>
                      </a:lnTo>
                      <a:lnTo>
                        <a:pt x="3615" y="2667"/>
                      </a:lnTo>
                      <a:lnTo>
                        <a:pt x="3547" y="2670"/>
                      </a:lnTo>
                      <a:lnTo>
                        <a:pt x="841" y="2670"/>
                      </a:lnTo>
                      <a:close/>
                    </a:path>
                  </a:pathLst>
                </a:custGeom>
                <a:gradFill flip="none" rotWithShape="1">
                  <a:gsLst>
                    <a:gs pos="0">
                      <a:srgbClr val="C8EBFF"/>
                    </a:gs>
                    <a:gs pos="100000">
                      <a:srgbClr val="379BE6"/>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Arial"/>
                    <a:ea typeface="ＭＳ Ｐゴシック"/>
                    <a:cs typeface="ＭＳ Ｐゴシック"/>
                  </a:endParaRPr>
                </a:p>
              </p:txBody>
            </p:sp>
            <p:sp>
              <p:nvSpPr>
                <p:cNvPr id="53" name="Freeform 29"/>
                <p:cNvSpPr>
                  <a:spLocks/>
                </p:cNvSpPr>
                <p:nvPr/>
              </p:nvSpPr>
              <p:spPr bwMode="auto">
                <a:xfrm>
                  <a:off x="1796540" y="3982907"/>
                  <a:ext cx="1804902" cy="1147666"/>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2" name="Group 31"/>
              <p:cNvGrpSpPr/>
              <p:nvPr/>
            </p:nvGrpSpPr>
            <p:grpSpPr>
              <a:xfrm>
                <a:off x="2467017" y="4426951"/>
                <a:ext cx="816471" cy="890826"/>
                <a:chOff x="2467017" y="4426951"/>
                <a:chExt cx="816471" cy="890826"/>
              </a:xfrm>
            </p:grpSpPr>
            <p:grpSp>
              <p:nvGrpSpPr>
                <p:cNvPr id="33" name="Group 32"/>
                <p:cNvGrpSpPr/>
                <p:nvPr/>
              </p:nvGrpSpPr>
              <p:grpSpPr>
                <a:xfrm>
                  <a:off x="2467017" y="4823032"/>
                  <a:ext cx="816471" cy="494745"/>
                  <a:chOff x="2467017" y="4823032"/>
                  <a:chExt cx="816471" cy="494745"/>
                </a:xfrm>
              </p:grpSpPr>
              <p:sp>
                <p:nvSpPr>
                  <p:cNvPr id="48" name="Freeform 47"/>
                  <p:cNvSpPr>
                    <a:spLocks/>
                  </p:cNvSpPr>
                  <p:nvPr/>
                </p:nvSpPr>
                <p:spPr bwMode="auto">
                  <a:xfrm>
                    <a:off x="2467017" y="4823032"/>
                    <a:ext cx="816471" cy="494745"/>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9" name="Freeform 8"/>
                  <p:cNvSpPr>
                    <a:spLocks/>
                  </p:cNvSpPr>
                  <p:nvPr/>
                </p:nvSpPr>
                <p:spPr bwMode="auto">
                  <a:xfrm>
                    <a:off x="2524213" y="4860210"/>
                    <a:ext cx="702079" cy="420390"/>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0" name="Freeform 9"/>
                  <p:cNvSpPr>
                    <a:spLocks/>
                  </p:cNvSpPr>
                  <p:nvPr/>
                </p:nvSpPr>
                <p:spPr bwMode="auto">
                  <a:xfrm>
                    <a:off x="2791603" y="5026078"/>
                    <a:ext cx="326016" cy="14871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1" name="Freeform 10"/>
                  <p:cNvSpPr>
                    <a:spLocks/>
                  </p:cNvSpPr>
                  <p:nvPr/>
                </p:nvSpPr>
                <p:spPr bwMode="auto">
                  <a:xfrm>
                    <a:off x="2617155" y="4983181"/>
                    <a:ext cx="591976" cy="17873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4" name="Group 33"/>
                <p:cNvGrpSpPr/>
                <p:nvPr/>
              </p:nvGrpSpPr>
              <p:grpSpPr>
                <a:xfrm>
                  <a:off x="2467017" y="4625706"/>
                  <a:ext cx="816471" cy="493315"/>
                  <a:chOff x="2467017" y="4625706"/>
                  <a:chExt cx="816471" cy="493315"/>
                </a:xfrm>
              </p:grpSpPr>
              <p:sp>
                <p:nvSpPr>
                  <p:cNvPr id="45" name="Freeform 11"/>
                  <p:cNvSpPr>
                    <a:spLocks/>
                  </p:cNvSpPr>
                  <p:nvPr/>
                </p:nvSpPr>
                <p:spPr bwMode="auto">
                  <a:xfrm>
                    <a:off x="2467017" y="4625706"/>
                    <a:ext cx="816471" cy="493315"/>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6" name="Freeform 12"/>
                  <p:cNvSpPr>
                    <a:spLocks/>
                  </p:cNvSpPr>
                  <p:nvPr/>
                </p:nvSpPr>
                <p:spPr bwMode="auto">
                  <a:xfrm>
                    <a:off x="2524213" y="4661455"/>
                    <a:ext cx="702079" cy="421820"/>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7" name="Freeform 14"/>
                  <p:cNvSpPr>
                    <a:spLocks/>
                  </p:cNvSpPr>
                  <p:nvPr/>
                </p:nvSpPr>
                <p:spPr bwMode="auto">
                  <a:xfrm>
                    <a:off x="2707240" y="4768697"/>
                    <a:ext cx="431829" cy="26453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5" name="Group 34"/>
                <p:cNvGrpSpPr/>
                <p:nvPr/>
              </p:nvGrpSpPr>
              <p:grpSpPr>
                <a:xfrm>
                  <a:off x="2467017" y="4426951"/>
                  <a:ext cx="816471" cy="527632"/>
                  <a:chOff x="2467017" y="4426951"/>
                  <a:chExt cx="816471" cy="527632"/>
                </a:xfrm>
              </p:grpSpPr>
              <p:sp>
                <p:nvSpPr>
                  <p:cNvPr id="36" name="Freeform 13"/>
                  <p:cNvSpPr>
                    <a:spLocks/>
                  </p:cNvSpPr>
                  <p:nvPr/>
                </p:nvSpPr>
                <p:spPr bwMode="auto">
                  <a:xfrm>
                    <a:off x="2575689" y="4691482"/>
                    <a:ext cx="436119" cy="263101"/>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7" name="Freeform 15"/>
                  <p:cNvSpPr>
                    <a:spLocks/>
                  </p:cNvSpPr>
                  <p:nvPr/>
                </p:nvSpPr>
                <p:spPr bwMode="auto">
                  <a:xfrm>
                    <a:off x="2742987" y="4708641"/>
                    <a:ext cx="403230" cy="243083"/>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8" name="Freeform 16"/>
                  <p:cNvSpPr>
                    <a:spLocks/>
                  </p:cNvSpPr>
                  <p:nvPr/>
                </p:nvSpPr>
                <p:spPr bwMode="auto">
                  <a:xfrm>
                    <a:off x="2467017" y="4426951"/>
                    <a:ext cx="816471" cy="493315"/>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9" name="Freeform 17"/>
                  <p:cNvSpPr>
                    <a:spLocks/>
                  </p:cNvSpPr>
                  <p:nvPr/>
                </p:nvSpPr>
                <p:spPr bwMode="auto">
                  <a:xfrm>
                    <a:off x="2524213" y="4462698"/>
                    <a:ext cx="702079" cy="421820"/>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0" name="Freeform 18"/>
                  <p:cNvSpPr>
                    <a:spLocks/>
                  </p:cNvSpPr>
                  <p:nvPr/>
                </p:nvSpPr>
                <p:spPr bwMode="auto">
                  <a:xfrm>
                    <a:off x="2791603" y="4462698"/>
                    <a:ext cx="434689" cy="363194"/>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1" name="Freeform 19"/>
                  <p:cNvSpPr>
                    <a:spLocks/>
                  </p:cNvSpPr>
                  <p:nvPr/>
                </p:nvSpPr>
                <p:spPr bwMode="auto">
                  <a:xfrm>
                    <a:off x="2764435" y="4605688"/>
                    <a:ext cx="55766" cy="37177"/>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2" name="Freeform 20"/>
                  <p:cNvSpPr>
                    <a:spLocks/>
                  </p:cNvSpPr>
                  <p:nvPr/>
                </p:nvSpPr>
                <p:spPr bwMode="auto">
                  <a:xfrm>
                    <a:off x="2737267" y="4701491"/>
                    <a:ext cx="81504" cy="54336"/>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3" name="Freeform 21"/>
                  <p:cNvSpPr>
                    <a:spLocks/>
                  </p:cNvSpPr>
                  <p:nvPr/>
                </p:nvSpPr>
                <p:spPr bwMode="auto">
                  <a:xfrm>
                    <a:off x="3003227" y="4618557"/>
                    <a:ext cx="72925" cy="48617"/>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4" name="Freeform 22"/>
                  <p:cNvSpPr>
                    <a:spLocks/>
                  </p:cNvSpPr>
                  <p:nvPr/>
                </p:nvSpPr>
                <p:spPr bwMode="auto">
                  <a:xfrm>
                    <a:off x="2758716" y="4509885"/>
                    <a:ext cx="213055" cy="35604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grpSp>
      </p:grpSp>
      <p:grpSp>
        <p:nvGrpSpPr>
          <p:cNvPr id="55" name="Group 54"/>
          <p:cNvGrpSpPr/>
          <p:nvPr/>
        </p:nvGrpSpPr>
        <p:grpSpPr>
          <a:xfrm>
            <a:off x="3035152" y="4077673"/>
            <a:ext cx="864828" cy="782952"/>
            <a:chOff x="4100561" y="1909174"/>
            <a:chExt cx="1068247" cy="967111"/>
          </a:xfrm>
        </p:grpSpPr>
        <p:sp>
          <p:nvSpPr>
            <p:cNvPr id="56" name="Freeform 55"/>
            <p:cNvSpPr>
              <a:spLocks/>
            </p:cNvSpPr>
            <p:nvPr/>
          </p:nvSpPr>
          <p:spPr bwMode="white">
            <a:xfrm>
              <a:off x="4100561" y="1909174"/>
              <a:ext cx="1068247" cy="967111"/>
            </a:xfrm>
            <a:custGeom>
              <a:avLst/>
              <a:gdLst>
                <a:gd name="T0" fmla="*/ 2081 w 2362"/>
                <a:gd name="T1" fmla="*/ 0 h 2136"/>
                <a:gd name="T2" fmla="*/ 2161 w 2362"/>
                <a:gd name="T3" fmla="*/ 12 h 2136"/>
                <a:gd name="T4" fmla="*/ 2233 w 2362"/>
                <a:gd name="T5" fmla="*/ 45 h 2136"/>
                <a:gd name="T6" fmla="*/ 2292 w 2362"/>
                <a:gd name="T7" fmla="*/ 96 h 2136"/>
                <a:gd name="T8" fmla="*/ 2336 w 2362"/>
                <a:gd name="T9" fmla="*/ 163 h 2136"/>
                <a:gd name="T10" fmla="*/ 2359 w 2362"/>
                <a:gd name="T11" fmla="*/ 240 h 2136"/>
                <a:gd name="T12" fmla="*/ 2362 w 2362"/>
                <a:gd name="T13" fmla="*/ 1462 h 2136"/>
                <a:gd name="T14" fmla="*/ 2349 w 2362"/>
                <a:gd name="T15" fmla="*/ 1542 h 2136"/>
                <a:gd name="T16" fmla="*/ 2317 w 2362"/>
                <a:gd name="T17" fmla="*/ 1614 h 2136"/>
                <a:gd name="T18" fmla="*/ 2265 w 2362"/>
                <a:gd name="T19" fmla="*/ 1673 h 2136"/>
                <a:gd name="T20" fmla="*/ 2199 w 2362"/>
                <a:gd name="T21" fmla="*/ 1717 h 2136"/>
                <a:gd name="T22" fmla="*/ 2122 w 2362"/>
                <a:gd name="T23" fmla="*/ 1740 h 2136"/>
                <a:gd name="T24" fmla="*/ 1518 w 2362"/>
                <a:gd name="T25" fmla="*/ 1743 h 2136"/>
                <a:gd name="T26" fmla="*/ 1555 w 2362"/>
                <a:gd name="T27" fmla="*/ 1802 h 2136"/>
                <a:gd name="T28" fmla="*/ 1622 w 2362"/>
                <a:gd name="T29" fmla="*/ 1824 h 2136"/>
                <a:gd name="T30" fmla="*/ 1677 w 2362"/>
                <a:gd name="T31" fmla="*/ 1864 h 2136"/>
                <a:gd name="T32" fmla="*/ 1718 w 2362"/>
                <a:gd name="T33" fmla="*/ 1920 h 2136"/>
                <a:gd name="T34" fmla="*/ 1740 w 2362"/>
                <a:gd name="T35" fmla="*/ 1987 h 2136"/>
                <a:gd name="T36" fmla="*/ 1740 w 2362"/>
                <a:gd name="T37" fmla="*/ 2049 h 2136"/>
                <a:gd name="T38" fmla="*/ 1719 w 2362"/>
                <a:gd name="T39" fmla="*/ 2094 h 2136"/>
                <a:gd name="T40" fmla="*/ 1681 w 2362"/>
                <a:gd name="T41" fmla="*/ 2124 h 2136"/>
                <a:gd name="T42" fmla="*/ 1631 w 2362"/>
                <a:gd name="T43" fmla="*/ 2136 h 2136"/>
                <a:gd name="T44" fmla="*/ 706 w 2362"/>
                <a:gd name="T45" fmla="*/ 2133 h 2136"/>
                <a:gd name="T46" fmla="*/ 661 w 2362"/>
                <a:gd name="T47" fmla="*/ 2112 h 2136"/>
                <a:gd name="T48" fmla="*/ 631 w 2362"/>
                <a:gd name="T49" fmla="*/ 2074 h 2136"/>
                <a:gd name="T50" fmla="*/ 619 w 2362"/>
                <a:gd name="T51" fmla="*/ 2024 h 2136"/>
                <a:gd name="T52" fmla="*/ 631 w 2362"/>
                <a:gd name="T53" fmla="*/ 1953 h 2136"/>
                <a:gd name="T54" fmla="*/ 662 w 2362"/>
                <a:gd name="T55" fmla="*/ 1891 h 2136"/>
                <a:gd name="T56" fmla="*/ 711 w 2362"/>
                <a:gd name="T57" fmla="*/ 1842 h 2136"/>
                <a:gd name="T58" fmla="*/ 772 w 2362"/>
                <a:gd name="T59" fmla="*/ 1811 h 2136"/>
                <a:gd name="T60" fmla="*/ 844 w 2362"/>
                <a:gd name="T61" fmla="*/ 1799 h 2136"/>
                <a:gd name="T62" fmla="*/ 281 w 2362"/>
                <a:gd name="T63" fmla="*/ 1743 h 2136"/>
                <a:gd name="T64" fmla="*/ 201 w 2362"/>
                <a:gd name="T65" fmla="*/ 1730 h 2136"/>
                <a:gd name="T66" fmla="*/ 129 w 2362"/>
                <a:gd name="T67" fmla="*/ 1698 h 2136"/>
                <a:gd name="T68" fmla="*/ 70 w 2362"/>
                <a:gd name="T69" fmla="*/ 1646 h 2136"/>
                <a:gd name="T70" fmla="*/ 26 w 2362"/>
                <a:gd name="T71" fmla="*/ 1580 h 2136"/>
                <a:gd name="T72" fmla="*/ 3 w 2362"/>
                <a:gd name="T73" fmla="*/ 1503 h 2136"/>
                <a:gd name="T74" fmla="*/ 0 w 2362"/>
                <a:gd name="T75" fmla="*/ 281 h 2136"/>
                <a:gd name="T76" fmla="*/ 13 w 2362"/>
                <a:gd name="T77" fmla="*/ 200 h 2136"/>
                <a:gd name="T78" fmla="*/ 45 w 2362"/>
                <a:gd name="T79" fmla="*/ 128 h 2136"/>
                <a:gd name="T80" fmla="*/ 97 w 2362"/>
                <a:gd name="T81" fmla="*/ 69 h 2136"/>
                <a:gd name="T82" fmla="*/ 163 w 2362"/>
                <a:gd name="T83" fmla="*/ 25 h 2136"/>
                <a:gd name="T84" fmla="*/ 240 w 2362"/>
                <a:gd name="T85"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6">
                  <a:moveTo>
                    <a:pt x="281" y="0"/>
                  </a:moveTo>
                  <a:lnTo>
                    <a:pt x="2081" y="0"/>
                  </a:lnTo>
                  <a:lnTo>
                    <a:pt x="2122" y="3"/>
                  </a:lnTo>
                  <a:lnTo>
                    <a:pt x="2161" y="12"/>
                  </a:lnTo>
                  <a:lnTo>
                    <a:pt x="2199" y="25"/>
                  </a:lnTo>
                  <a:lnTo>
                    <a:pt x="2233" y="45"/>
                  </a:lnTo>
                  <a:lnTo>
                    <a:pt x="2265" y="69"/>
                  </a:lnTo>
                  <a:lnTo>
                    <a:pt x="2292" y="96"/>
                  </a:lnTo>
                  <a:lnTo>
                    <a:pt x="2317" y="128"/>
                  </a:lnTo>
                  <a:lnTo>
                    <a:pt x="2336" y="163"/>
                  </a:lnTo>
                  <a:lnTo>
                    <a:pt x="2349" y="200"/>
                  </a:lnTo>
                  <a:lnTo>
                    <a:pt x="2359" y="240"/>
                  </a:lnTo>
                  <a:lnTo>
                    <a:pt x="2362" y="281"/>
                  </a:lnTo>
                  <a:lnTo>
                    <a:pt x="2362" y="1462"/>
                  </a:lnTo>
                  <a:lnTo>
                    <a:pt x="2359" y="1503"/>
                  </a:lnTo>
                  <a:lnTo>
                    <a:pt x="2349" y="1542"/>
                  </a:lnTo>
                  <a:lnTo>
                    <a:pt x="2336" y="1580"/>
                  </a:lnTo>
                  <a:lnTo>
                    <a:pt x="2317" y="1614"/>
                  </a:lnTo>
                  <a:lnTo>
                    <a:pt x="2292" y="1646"/>
                  </a:lnTo>
                  <a:lnTo>
                    <a:pt x="2265" y="1673"/>
                  </a:lnTo>
                  <a:lnTo>
                    <a:pt x="2233" y="1698"/>
                  </a:lnTo>
                  <a:lnTo>
                    <a:pt x="2199" y="1717"/>
                  </a:lnTo>
                  <a:lnTo>
                    <a:pt x="2161" y="1730"/>
                  </a:lnTo>
                  <a:lnTo>
                    <a:pt x="2122" y="1740"/>
                  </a:lnTo>
                  <a:lnTo>
                    <a:pt x="2081" y="1743"/>
                  </a:lnTo>
                  <a:lnTo>
                    <a:pt x="1518" y="1743"/>
                  </a:lnTo>
                  <a:lnTo>
                    <a:pt x="1518" y="1799"/>
                  </a:lnTo>
                  <a:lnTo>
                    <a:pt x="1555" y="1802"/>
                  </a:lnTo>
                  <a:lnTo>
                    <a:pt x="1590" y="1811"/>
                  </a:lnTo>
                  <a:lnTo>
                    <a:pt x="1622" y="1824"/>
                  </a:lnTo>
                  <a:lnTo>
                    <a:pt x="1651" y="1842"/>
                  </a:lnTo>
                  <a:lnTo>
                    <a:pt x="1677" y="1864"/>
                  </a:lnTo>
                  <a:lnTo>
                    <a:pt x="1700" y="1891"/>
                  </a:lnTo>
                  <a:lnTo>
                    <a:pt x="1718" y="1920"/>
                  </a:lnTo>
                  <a:lnTo>
                    <a:pt x="1731" y="1953"/>
                  </a:lnTo>
                  <a:lnTo>
                    <a:pt x="1740" y="1987"/>
                  </a:lnTo>
                  <a:lnTo>
                    <a:pt x="1743" y="2024"/>
                  </a:lnTo>
                  <a:lnTo>
                    <a:pt x="1740" y="2049"/>
                  </a:lnTo>
                  <a:lnTo>
                    <a:pt x="1731" y="2074"/>
                  </a:lnTo>
                  <a:lnTo>
                    <a:pt x="1719" y="2094"/>
                  </a:lnTo>
                  <a:lnTo>
                    <a:pt x="1701" y="2112"/>
                  </a:lnTo>
                  <a:lnTo>
                    <a:pt x="1681" y="2124"/>
                  </a:lnTo>
                  <a:lnTo>
                    <a:pt x="1656" y="2133"/>
                  </a:lnTo>
                  <a:lnTo>
                    <a:pt x="1631" y="2136"/>
                  </a:lnTo>
                  <a:lnTo>
                    <a:pt x="731" y="2136"/>
                  </a:lnTo>
                  <a:lnTo>
                    <a:pt x="706" y="2133"/>
                  </a:lnTo>
                  <a:lnTo>
                    <a:pt x="681" y="2124"/>
                  </a:lnTo>
                  <a:lnTo>
                    <a:pt x="661" y="2112"/>
                  </a:lnTo>
                  <a:lnTo>
                    <a:pt x="643" y="2094"/>
                  </a:lnTo>
                  <a:lnTo>
                    <a:pt x="631" y="2074"/>
                  </a:lnTo>
                  <a:lnTo>
                    <a:pt x="622" y="2049"/>
                  </a:lnTo>
                  <a:lnTo>
                    <a:pt x="619" y="2024"/>
                  </a:lnTo>
                  <a:lnTo>
                    <a:pt x="622" y="1987"/>
                  </a:lnTo>
                  <a:lnTo>
                    <a:pt x="631" y="1953"/>
                  </a:lnTo>
                  <a:lnTo>
                    <a:pt x="644" y="1920"/>
                  </a:lnTo>
                  <a:lnTo>
                    <a:pt x="662" y="1891"/>
                  </a:lnTo>
                  <a:lnTo>
                    <a:pt x="685" y="1864"/>
                  </a:lnTo>
                  <a:lnTo>
                    <a:pt x="711" y="1842"/>
                  </a:lnTo>
                  <a:lnTo>
                    <a:pt x="740" y="1824"/>
                  </a:lnTo>
                  <a:lnTo>
                    <a:pt x="772" y="1811"/>
                  </a:lnTo>
                  <a:lnTo>
                    <a:pt x="807" y="1802"/>
                  </a:lnTo>
                  <a:lnTo>
                    <a:pt x="844" y="1799"/>
                  </a:lnTo>
                  <a:lnTo>
                    <a:pt x="844" y="1743"/>
                  </a:lnTo>
                  <a:lnTo>
                    <a:pt x="281" y="1743"/>
                  </a:lnTo>
                  <a:lnTo>
                    <a:pt x="240" y="1740"/>
                  </a:lnTo>
                  <a:lnTo>
                    <a:pt x="201" y="1730"/>
                  </a:lnTo>
                  <a:lnTo>
                    <a:pt x="163" y="1717"/>
                  </a:lnTo>
                  <a:lnTo>
                    <a:pt x="129" y="1698"/>
                  </a:lnTo>
                  <a:lnTo>
                    <a:pt x="97" y="1673"/>
                  </a:lnTo>
                  <a:lnTo>
                    <a:pt x="70" y="1646"/>
                  </a:lnTo>
                  <a:lnTo>
                    <a:pt x="45" y="1614"/>
                  </a:lnTo>
                  <a:lnTo>
                    <a:pt x="26" y="1580"/>
                  </a:lnTo>
                  <a:lnTo>
                    <a:pt x="13" y="1542"/>
                  </a:lnTo>
                  <a:lnTo>
                    <a:pt x="3" y="1503"/>
                  </a:lnTo>
                  <a:lnTo>
                    <a:pt x="0" y="1462"/>
                  </a:lnTo>
                  <a:lnTo>
                    <a:pt x="0" y="281"/>
                  </a:lnTo>
                  <a:lnTo>
                    <a:pt x="3" y="240"/>
                  </a:lnTo>
                  <a:lnTo>
                    <a:pt x="13" y="200"/>
                  </a:lnTo>
                  <a:lnTo>
                    <a:pt x="26" y="163"/>
                  </a:lnTo>
                  <a:lnTo>
                    <a:pt x="45" y="128"/>
                  </a:lnTo>
                  <a:lnTo>
                    <a:pt x="70" y="96"/>
                  </a:lnTo>
                  <a:lnTo>
                    <a:pt x="97" y="69"/>
                  </a:lnTo>
                  <a:lnTo>
                    <a:pt x="129" y="45"/>
                  </a:lnTo>
                  <a:lnTo>
                    <a:pt x="163" y="25"/>
                  </a:lnTo>
                  <a:lnTo>
                    <a:pt x="201" y="12"/>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57" name="Freeform 56"/>
            <p:cNvSpPr>
              <a:spLocks noEditPoints="1"/>
            </p:cNvSpPr>
            <p:nvPr/>
          </p:nvSpPr>
          <p:spPr bwMode="auto">
            <a:xfrm>
              <a:off x="4151129" y="1959742"/>
              <a:ext cx="967111" cy="865975"/>
            </a:xfrm>
            <a:custGeom>
              <a:avLst/>
              <a:gdLst>
                <a:gd name="T0" fmla="*/ 1293 w 2136"/>
                <a:gd name="T1" fmla="*/ 1631 h 1912"/>
                <a:gd name="T2" fmla="*/ 1405 w 2136"/>
                <a:gd name="T3" fmla="*/ 1799 h 1912"/>
                <a:gd name="T4" fmla="*/ 1455 w 2136"/>
                <a:gd name="T5" fmla="*/ 1811 h 1912"/>
                <a:gd name="T6" fmla="*/ 1493 w 2136"/>
                <a:gd name="T7" fmla="*/ 1841 h 1912"/>
                <a:gd name="T8" fmla="*/ 1515 w 2136"/>
                <a:gd name="T9" fmla="*/ 1886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799 h 1912"/>
                <a:gd name="T20" fmla="*/ 168 w 2136"/>
                <a:gd name="T21" fmla="*/ 169 h 1912"/>
                <a:gd name="T22" fmla="*/ 1968 w 2136"/>
                <a:gd name="T23" fmla="*/ 1293 h 1912"/>
                <a:gd name="T24" fmla="*/ 168 w 2136"/>
                <a:gd name="T25" fmla="*/ 169 h 1912"/>
                <a:gd name="T26" fmla="*/ 483 w 2136"/>
                <a:gd name="T27" fmla="*/ 0 h 1912"/>
                <a:gd name="T28" fmla="*/ 663 w 2136"/>
                <a:gd name="T29" fmla="*/ 0 h 1912"/>
                <a:gd name="T30" fmla="*/ 829 w 2136"/>
                <a:gd name="T31" fmla="*/ 0 h 1912"/>
                <a:gd name="T32" fmla="*/ 989 w 2136"/>
                <a:gd name="T33" fmla="*/ 0 h 1912"/>
                <a:gd name="T34" fmla="*/ 1226 w 2136"/>
                <a:gd name="T35" fmla="*/ 0 h 1912"/>
                <a:gd name="T36" fmla="*/ 1389 w 2136"/>
                <a:gd name="T37" fmla="*/ 0 h 1912"/>
                <a:gd name="T38" fmla="*/ 1561 w 2136"/>
                <a:gd name="T39" fmla="*/ 0 h 1912"/>
                <a:gd name="T40" fmla="*/ 1751 w 2136"/>
                <a:gd name="T41" fmla="*/ 0 h 1912"/>
                <a:gd name="T42" fmla="*/ 1968 w 2136"/>
                <a:gd name="T43" fmla="*/ 0 h 1912"/>
                <a:gd name="T44" fmla="*/ 2026 w 2136"/>
                <a:gd name="T45" fmla="*/ 11 h 1912"/>
                <a:gd name="T46" fmla="*/ 2076 w 2136"/>
                <a:gd name="T47" fmla="*/ 40 h 1912"/>
                <a:gd name="T48" fmla="*/ 2113 w 2136"/>
                <a:gd name="T49" fmla="*/ 83 h 1912"/>
                <a:gd name="T50" fmla="*/ 2134 w 2136"/>
                <a:gd name="T51" fmla="*/ 138 h 1912"/>
                <a:gd name="T52" fmla="*/ 2136 w 2136"/>
                <a:gd name="T53" fmla="*/ 570 h 1912"/>
                <a:gd name="T54" fmla="*/ 2136 w 2136"/>
                <a:gd name="T55" fmla="*/ 822 h 1912"/>
                <a:gd name="T56" fmla="*/ 2134 w 2136"/>
                <a:gd name="T57" fmla="*/ 1380 h 1912"/>
                <a:gd name="T58" fmla="*/ 2113 w 2136"/>
                <a:gd name="T59" fmla="*/ 1435 h 1912"/>
                <a:gd name="T60" fmla="*/ 2076 w 2136"/>
                <a:gd name="T61" fmla="*/ 1479 h 1912"/>
                <a:gd name="T62" fmla="*/ 2026 w 2136"/>
                <a:gd name="T63" fmla="*/ 1507 h 1912"/>
                <a:gd name="T64" fmla="*/ 1968 w 2136"/>
                <a:gd name="T65" fmla="*/ 1518 h 1912"/>
                <a:gd name="T66" fmla="*/ 138 w 2136"/>
                <a:gd name="T67" fmla="*/ 1516 h 1912"/>
                <a:gd name="T68" fmla="*/ 83 w 2136"/>
                <a:gd name="T69" fmla="*/ 1495 h 1912"/>
                <a:gd name="T70" fmla="*/ 39 w 2136"/>
                <a:gd name="T71" fmla="*/ 1458 h 1912"/>
                <a:gd name="T72" fmla="*/ 11 w 2136"/>
                <a:gd name="T73" fmla="*/ 1408 h 1912"/>
                <a:gd name="T74" fmla="*/ 0 w 2136"/>
                <a:gd name="T75" fmla="*/ 1350 h 1912"/>
                <a:gd name="T76" fmla="*/ 0 w 2136"/>
                <a:gd name="T77" fmla="*/ 822 h 1912"/>
                <a:gd name="T78" fmla="*/ 0 w 2136"/>
                <a:gd name="T79" fmla="*/ 169 h 1912"/>
                <a:gd name="T80" fmla="*/ 11 w 2136"/>
                <a:gd name="T81" fmla="*/ 110 h 1912"/>
                <a:gd name="T82" fmla="*/ 39 w 2136"/>
                <a:gd name="T83" fmla="*/ 60 h 1912"/>
                <a:gd name="T84" fmla="*/ 83 w 2136"/>
                <a:gd name="T85" fmla="*/ 23 h 1912"/>
                <a:gd name="T86" fmla="*/ 138 w 2136"/>
                <a:gd name="T87" fmla="*/ 3 h 1912"/>
                <a:gd name="T88" fmla="*/ 280 w 2136"/>
                <a:gd name="T8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6" h="1912">
                  <a:moveTo>
                    <a:pt x="843" y="1631"/>
                  </a:moveTo>
                  <a:lnTo>
                    <a:pt x="1293" y="1631"/>
                  </a:lnTo>
                  <a:lnTo>
                    <a:pt x="1293" y="1799"/>
                  </a:lnTo>
                  <a:lnTo>
                    <a:pt x="1405" y="1799"/>
                  </a:lnTo>
                  <a:lnTo>
                    <a:pt x="1431" y="1802"/>
                  </a:lnTo>
                  <a:lnTo>
                    <a:pt x="1455" y="1811"/>
                  </a:lnTo>
                  <a:lnTo>
                    <a:pt x="1476" y="1824"/>
                  </a:lnTo>
                  <a:lnTo>
                    <a:pt x="1493" y="1841"/>
                  </a:lnTo>
                  <a:lnTo>
                    <a:pt x="1506" y="1862"/>
                  </a:lnTo>
                  <a:lnTo>
                    <a:pt x="1515" y="1886"/>
                  </a:lnTo>
                  <a:lnTo>
                    <a:pt x="1518" y="1912"/>
                  </a:lnTo>
                  <a:lnTo>
                    <a:pt x="618" y="1912"/>
                  </a:lnTo>
                  <a:lnTo>
                    <a:pt x="621" y="1886"/>
                  </a:lnTo>
                  <a:lnTo>
                    <a:pt x="630" y="1862"/>
                  </a:lnTo>
                  <a:lnTo>
                    <a:pt x="643" y="1841"/>
                  </a:lnTo>
                  <a:lnTo>
                    <a:pt x="660" y="1824"/>
                  </a:lnTo>
                  <a:lnTo>
                    <a:pt x="681" y="1811"/>
                  </a:lnTo>
                  <a:lnTo>
                    <a:pt x="705" y="1802"/>
                  </a:lnTo>
                  <a:lnTo>
                    <a:pt x="731" y="1799"/>
                  </a:lnTo>
                  <a:lnTo>
                    <a:pt x="843" y="1799"/>
                  </a:lnTo>
                  <a:lnTo>
                    <a:pt x="843" y="1631"/>
                  </a:lnTo>
                  <a:close/>
                  <a:moveTo>
                    <a:pt x="168" y="169"/>
                  </a:moveTo>
                  <a:lnTo>
                    <a:pt x="168" y="1293"/>
                  </a:lnTo>
                  <a:lnTo>
                    <a:pt x="1968" y="1293"/>
                  </a:lnTo>
                  <a:lnTo>
                    <a:pt x="1968" y="169"/>
                  </a:lnTo>
                  <a:lnTo>
                    <a:pt x="168" y="169"/>
                  </a:lnTo>
                  <a:close/>
                  <a:moveTo>
                    <a:pt x="385" y="0"/>
                  </a:moveTo>
                  <a:lnTo>
                    <a:pt x="483" y="0"/>
                  </a:lnTo>
                  <a:lnTo>
                    <a:pt x="575" y="0"/>
                  </a:lnTo>
                  <a:lnTo>
                    <a:pt x="663" y="0"/>
                  </a:lnTo>
                  <a:lnTo>
                    <a:pt x="747" y="0"/>
                  </a:lnTo>
                  <a:lnTo>
                    <a:pt x="829" y="0"/>
                  </a:lnTo>
                  <a:lnTo>
                    <a:pt x="910" y="0"/>
                  </a:lnTo>
                  <a:lnTo>
                    <a:pt x="989" y="0"/>
                  </a:lnTo>
                  <a:lnTo>
                    <a:pt x="1147" y="0"/>
                  </a:lnTo>
                  <a:lnTo>
                    <a:pt x="1226" y="0"/>
                  </a:lnTo>
                  <a:lnTo>
                    <a:pt x="1307" y="0"/>
                  </a:lnTo>
                  <a:lnTo>
                    <a:pt x="1389" y="0"/>
                  </a:lnTo>
                  <a:lnTo>
                    <a:pt x="1473" y="0"/>
                  </a:lnTo>
                  <a:lnTo>
                    <a:pt x="1561"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0"/>
                  </a:lnTo>
                  <a:lnTo>
                    <a:pt x="2125" y="1408"/>
                  </a:lnTo>
                  <a:lnTo>
                    <a:pt x="2113" y="1435"/>
                  </a:lnTo>
                  <a:lnTo>
                    <a:pt x="2097" y="1458"/>
                  </a:lnTo>
                  <a:lnTo>
                    <a:pt x="2076" y="1479"/>
                  </a:lnTo>
                  <a:lnTo>
                    <a:pt x="2053" y="1495"/>
                  </a:lnTo>
                  <a:lnTo>
                    <a:pt x="2026" y="1507"/>
                  </a:lnTo>
                  <a:lnTo>
                    <a:pt x="1998" y="1516"/>
                  </a:lnTo>
                  <a:lnTo>
                    <a:pt x="1968" y="1518"/>
                  </a:lnTo>
                  <a:lnTo>
                    <a:pt x="168" y="1518"/>
                  </a:lnTo>
                  <a:lnTo>
                    <a:pt x="138" y="1516"/>
                  </a:lnTo>
                  <a:lnTo>
                    <a:pt x="110" y="1507"/>
                  </a:lnTo>
                  <a:lnTo>
                    <a:pt x="83" y="1495"/>
                  </a:lnTo>
                  <a:lnTo>
                    <a:pt x="60" y="1479"/>
                  </a:lnTo>
                  <a:lnTo>
                    <a:pt x="39" y="1458"/>
                  </a:lnTo>
                  <a:lnTo>
                    <a:pt x="23" y="1435"/>
                  </a:lnTo>
                  <a:lnTo>
                    <a:pt x="11" y="1408"/>
                  </a:lnTo>
                  <a:lnTo>
                    <a:pt x="2" y="1380"/>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58" name="Group 57"/>
          <p:cNvGrpSpPr/>
          <p:nvPr/>
        </p:nvGrpSpPr>
        <p:grpSpPr>
          <a:xfrm>
            <a:off x="3698587" y="2441036"/>
            <a:ext cx="1075234" cy="861525"/>
            <a:chOff x="5474229" y="1432475"/>
            <a:chExt cx="1328144" cy="1064165"/>
          </a:xfrm>
        </p:grpSpPr>
        <p:sp>
          <p:nvSpPr>
            <p:cNvPr id="59" name="Freeform 58"/>
            <p:cNvSpPr>
              <a:spLocks/>
            </p:cNvSpPr>
            <p:nvPr/>
          </p:nvSpPr>
          <p:spPr bwMode="white">
            <a:xfrm>
              <a:off x="5474229" y="1432475"/>
              <a:ext cx="1328144" cy="1064165"/>
            </a:xfrm>
            <a:custGeom>
              <a:avLst/>
              <a:gdLst>
                <a:gd name="T0" fmla="*/ 507 w 2250"/>
                <a:gd name="T1" fmla="*/ 0 h 1800"/>
                <a:gd name="T2" fmla="*/ 2137 w 2250"/>
                <a:gd name="T3" fmla="*/ 0 h 1800"/>
                <a:gd name="T4" fmla="*/ 2162 w 2250"/>
                <a:gd name="T5" fmla="*/ 3 h 1800"/>
                <a:gd name="T6" fmla="*/ 2187 w 2250"/>
                <a:gd name="T7" fmla="*/ 12 h 1800"/>
                <a:gd name="T8" fmla="*/ 2208 w 2250"/>
                <a:gd name="T9" fmla="*/ 25 h 1800"/>
                <a:gd name="T10" fmla="*/ 2225 w 2250"/>
                <a:gd name="T11" fmla="*/ 42 h 1800"/>
                <a:gd name="T12" fmla="*/ 2238 w 2250"/>
                <a:gd name="T13" fmla="*/ 63 h 1800"/>
                <a:gd name="T14" fmla="*/ 2247 w 2250"/>
                <a:gd name="T15" fmla="*/ 87 h 1800"/>
                <a:gd name="T16" fmla="*/ 2250 w 2250"/>
                <a:gd name="T17" fmla="*/ 113 h 1800"/>
                <a:gd name="T18" fmla="*/ 2250 w 2250"/>
                <a:gd name="T19" fmla="*/ 1294 h 1800"/>
                <a:gd name="T20" fmla="*/ 2247 w 2250"/>
                <a:gd name="T21" fmla="*/ 1319 h 1800"/>
                <a:gd name="T22" fmla="*/ 2238 w 2250"/>
                <a:gd name="T23" fmla="*/ 1343 h 1800"/>
                <a:gd name="T24" fmla="*/ 2225 w 2250"/>
                <a:gd name="T25" fmla="*/ 1364 h 1800"/>
                <a:gd name="T26" fmla="*/ 2208 w 2250"/>
                <a:gd name="T27" fmla="*/ 1382 h 1800"/>
                <a:gd name="T28" fmla="*/ 2187 w 2250"/>
                <a:gd name="T29" fmla="*/ 1394 h 1800"/>
                <a:gd name="T30" fmla="*/ 2162 w 2250"/>
                <a:gd name="T31" fmla="*/ 1403 h 1800"/>
                <a:gd name="T32" fmla="*/ 2137 w 2250"/>
                <a:gd name="T33" fmla="*/ 1406 h 1800"/>
                <a:gd name="T34" fmla="*/ 1856 w 2250"/>
                <a:gd name="T35" fmla="*/ 1406 h 1800"/>
                <a:gd name="T36" fmla="*/ 1856 w 2250"/>
                <a:gd name="T37" fmla="*/ 1687 h 1800"/>
                <a:gd name="T38" fmla="*/ 1853 w 2250"/>
                <a:gd name="T39" fmla="*/ 1713 h 1800"/>
                <a:gd name="T40" fmla="*/ 1844 w 2250"/>
                <a:gd name="T41" fmla="*/ 1737 h 1800"/>
                <a:gd name="T42" fmla="*/ 1832 w 2250"/>
                <a:gd name="T43" fmla="*/ 1758 h 1800"/>
                <a:gd name="T44" fmla="*/ 1814 w 2250"/>
                <a:gd name="T45" fmla="*/ 1775 h 1800"/>
                <a:gd name="T46" fmla="*/ 1793 w 2250"/>
                <a:gd name="T47" fmla="*/ 1788 h 1800"/>
                <a:gd name="T48" fmla="*/ 1769 w 2250"/>
                <a:gd name="T49" fmla="*/ 1797 h 1800"/>
                <a:gd name="T50" fmla="*/ 1743 w 2250"/>
                <a:gd name="T51" fmla="*/ 1800 h 1800"/>
                <a:gd name="T52" fmla="*/ 113 w 2250"/>
                <a:gd name="T53" fmla="*/ 1800 h 1800"/>
                <a:gd name="T54" fmla="*/ 88 w 2250"/>
                <a:gd name="T55" fmla="*/ 1797 h 1800"/>
                <a:gd name="T56" fmla="*/ 63 w 2250"/>
                <a:gd name="T57" fmla="*/ 1788 h 1800"/>
                <a:gd name="T58" fmla="*/ 42 w 2250"/>
                <a:gd name="T59" fmla="*/ 1775 h 1800"/>
                <a:gd name="T60" fmla="*/ 25 w 2250"/>
                <a:gd name="T61" fmla="*/ 1758 h 1800"/>
                <a:gd name="T62" fmla="*/ 12 w 2250"/>
                <a:gd name="T63" fmla="*/ 1737 h 1800"/>
                <a:gd name="T64" fmla="*/ 3 w 2250"/>
                <a:gd name="T65" fmla="*/ 1713 h 1800"/>
                <a:gd name="T66" fmla="*/ 0 w 2250"/>
                <a:gd name="T67" fmla="*/ 1687 h 1800"/>
                <a:gd name="T68" fmla="*/ 0 w 2250"/>
                <a:gd name="T69" fmla="*/ 506 h 1800"/>
                <a:gd name="T70" fmla="*/ 3 w 2250"/>
                <a:gd name="T71" fmla="*/ 481 h 1800"/>
                <a:gd name="T72" fmla="*/ 12 w 2250"/>
                <a:gd name="T73" fmla="*/ 457 h 1800"/>
                <a:gd name="T74" fmla="*/ 25 w 2250"/>
                <a:gd name="T75" fmla="*/ 436 h 1800"/>
                <a:gd name="T76" fmla="*/ 42 w 2250"/>
                <a:gd name="T77" fmla="*/ 418 h 1800"/>
                <a:gd name="T78" fmla="*/ 63 w 2250"/>
                <a:gd name="T79" fmla="*/ 406 h 1800"/>
                <a:gd name="T80" fmla="*/ 88 w 2250"/>
                <a:gd name="T81" fmla="*/ 397 h 1800"/>
                <a:gd name="T82" fmla="*/ 113 w 2250"/>
                <a:gd name="T83" fmla="*/ 394 h 1800"/>
                <a:gd name="T84" fmla="*/ 394 w 2250"/>
                <a:gd name="T85" fmla="*/ 394 h 1800"/>
                <a:gd name="T86" fmla="*/ 394 w 2250"/>
                <a:gd name="T87" fmla="*/ 113 h 1800"/>
                <a:gd name="T88" fmla="*/ 397 w 2250"/>
                <a:gd name="T89" fmla="*/ 87 h 1800"/>
                <a:gd name="T90" fmla="*/ 406 w 2250"/>
                <a:gd name="T91" fmla="*/ 63 h 1800"/>
                <a:gd name="T92" fmla="*/ 418 w 2250"/>
                <a:gd name="T93" fmla="*/ 42 h 1800"/>
                <a:gd name="T94" fmla="*/ 436 w 2250"/>
                <a:gd name="T95" fmla="*/ 25 h 1800"/>
                <a:gd name="T96" fmla="*/ 457 w 2250"/>
                <a:gd name="T97" fmla="*/ 12 h 1800"/>
                <a:gd name="T98" fmla="*/ 481 w 2250"/>
                <a:gd name="T99" fmla="*/ 3 h 1800"/>
                <a:gd name="T100" fmla="*/ 507 w 2250"/>
                <a:gd name="T101"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50" h="1800">
                  <a:moveTo>
                    <a:pt x="507" y="0"/>
                  </a:moveTo>
                  <a:lnTo>
                    <a:pt x="2137" y="0"/>
                  </a:lnTo>
                  <a:lnTo>
                    <a:pt x="2162" y="3"/>
                  </a:lnTo>
                  <a:lnTo>
                    <a:pt x="2187" y="12"/>
                  </a:lnTo>
                  <a:lnTo>
                    <a:pt x="2208" y="25"/>
                  </a:lnTo>
                  <a:lnTo>
                    <a:pt x="2225" y="42"/>
                  </a:lnTo>
                  <a:lnTo>
                    <a:pt x="2238" y="63"/>
                  </a:lnTo>
                  <a:lnTo>
                    <a:pt x="2247" y="87"/>
                  </a:lnTo>
                  <a:lnTo>
                    <a:pt x="2250" y="113"/>
                  </a:lnTo>
                  <a:lnTo>
                    <a:pt x="2250" y="1294"/>
                  </a:lnTo>
                  <a:lnTo>
                    <a:pt x="2247" y="1319"/>
                  </a:lnTo>
                  <a:lnTo>
                    <a:pt x="2238" y="1343"/>
                  </a:lnTo>
                  <a:lnTo>
                    <a:pt x="2225" y="1364"/>
                  </a:lnTo>
                  <a:lnTo>
                    <a:pt x="2208" y="1382"/>
                  </a:lnTo>
                  <a:lnTo>
                    <a:pt x="2187" y="1394"/>
                  </a:lnTo>
                  <a:lnTo>
                    <a:pt x="2162" y="1403"/>
                  </a:lnTo>
                  <a:lnTo>
                    <a:pt x="2137" y="1406"/>
                  </a:lnTo>
                  <a:lnTo>
                    <a:pt x="1856" y="1406"/>
                  </a:lnTo>
                  <a:lnTo>
                    <a:pt x="1856" y="1687"/>
                  </a:lnTo>
                  <a:lnTo>
                    <a:pt x="1853" y="1713"/>
                  </a:lnTo>
                  <a:lnTo>
                    <a:pt x="1844" y="1737"/>
                  </a:lnTo>
                  <a:lnTo>
                    <a:pt x="1832" y="1758"/>
                  </a:lnTo>
                  <a:lnTo>
                    <a:pt x="1814" y="1775"/>
                  </a:lnTo>
                  <a:lnTo>
                    <a:pt x="1793" y="1788"/>
                  </a:lnTo>
                  <a:lnTo>
                    <a:pt x="1769" y="1797"/>
                  </a:lnTo>
                  <a:lnTo>
                    <a:pt x="1743" y="1800"/>
                  </a:lnTo>
                  <a:lnTo>
                    <a:pt x="113" y="1800"/>
                  </a:lnTo>
                  <a:lnTo>
                    <a:pt x="88" y="1797"/>
                  </a:lnTo>
                  <a:lnTo>
                    <a:pt x="63" y="1788"/>
                  </a:lnTo>
                  <a:lnTo>
                    <a:pt x="42" y="1775"/>
                  </a:lnTo>
                  <a:lnTo>
                    <a:pt x="25" y="1758"/>
                  </a:lnTo>
                  <a:lnTo>
                    <a:pt x="12" y="1737"/>
                  </a:lnTo>
                  <a:lnTo>
                    <a:pt x="3" y="1713"/>
                  </a:lnTo>
                  <a:lnTo>
                    <a:pt x="0" y="1687"/>
                  </a:lnTo>
                  <a:lnTo>
                    <a:pt x="0" y="506"/>
                  </a:lnTo>
                  <a:lnTo>
                    <a:pt x="3" y="481"/>
                  </a:lnTo>
                  <a:lnTo>
                    <a:pt x="12" y="457"/>
                  </a:lnTo>
                  <a:lnTo>
                    <a:pt x="25" y="436"/>
                  </a:lnTo>
                  <a:lnTo>
                    <a:pt x="42" y="418"/>
                  </a:lnTo>
                  <a:lnTo>
                    <a:pt x="63" y="406"/>
                  </a:lnTo>
                  <a:lnTo>
                    <a:pt x="88" y="397"/>
                  </a:lnTo>
                  <a:lnTo>
                    <a:pt x="113" y="394"/>
                  </a:lnTo>
                  <a:lnTo>
                    <a:pt x="394" y="394"/>
                  </a:lnTo>
                  <a:lnTo>
                    <a:pt x="394" y="113"/>
                  </a:lnTo>
                  <a:lnTo>
                    <a:pt x="397" y="87"/>
                  </a:lnTo>
                  <a:lnTo>
                    <a:pt x="406" y="63"/>
                  </a:lnTo>
                  <a:lnTo>
                    <a:pt x="418" y="42"/>
                  </a:lnTo>
                  <a:lnTo>
                    <a:pt x="436" y="25"/>
                  </a:lnTo>
                  <a:lnTo>
                    <a:pt x="457" y="12"/>
                  </a:lnTo>
                  <a:lnTo>
                    <a:pt x="481" y="3"/>
                  </a:lnTo>
                  <a:lnTo>
                    <a:pt x="507"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0" name="Freeform 59"/>
            <p:cNvSpPr>
              <a:spLocks/>
            </p:cNvSpPr>
            <p:nvPr/>
          </p:nvSpPr>
          <p:spPr bwMode="auto">
            <a:xfrm>
              <a:off x="5775330" y="1502593"/>
              <a:ext cx="961048" cy="692944"/>
            </a:xfrm>
            <a:custGeom>
              <a:avLst/>
              <a:gdLst>
                <a:gd name="T0" fmla="*/ 0 w 1630"/>
                <a:gd name="T1" fmla="*/ 0 h 1181"/>
                <a:gd name="T2" fmla="*/ 1630 w 1630"/>
                <a:gd name="T3" fmla="*/ 0 h 1181"/>
                <a:gd name="T4" fmla="*/ 1630 w 1630"/>
                <a:gd name="T5" fmla="*/ 1181 h 1181"/>
                <a:gd name="T6" fmla="*/ 1349 w 1630"/>
                <a:gd name="T7" fmla="*/ 1181 h 1181"/>
                <a:gd name="T8" fmla="*/ 1349 w 1630"/>
                <a:gd name="T9" fmla="*/ 1012 h 1181"/>
                <a:gd name="T10" fmla="*/ 1461 w 1630"/>
                <a:gd name="T11" fmla="*/ 1012 h 1181"/>
                <a:gd name="T12" fmla="*/ 1461 w 1630"/>
                <a:gd name="T13" fmla="*/ 169 h 1181"/>
                <a:gd name="T14" fmla="*/ 674 w 1630"/>
                <a:gd name="T15" fmla="*/ 169 h 1181"/>
                <a:gd name="T16" fmla="*/ 674 w 1630"/>
                <a:gd name="T17" fmla="*/ 281 h 1181"/>
                <a:gd name="T18" fmla="*/ 562 w 1630"/>
                <a:gd name="T19" fmla="*/ 281 h 1181"/>
                <a:gd name="T20" fmla="*/ 562 w 1630"/>
                <a:gd name="T21" fmla="*/ 169 h 1181"/>
                <a:gd name="T22" fmla="*/ 168 w 1630"/>
                <a:gd name="T23" fmla="*/ 169 h 1181"/>
                <a:gd name="T24" fmla="*/ 168 w 1630"/>
                <a:gd name="T25" fmla="*/ 281 h 1181"/>
                <a:gd name="T26" fmla="*/ 0 w 1630"/>
                <a:gd name="T27" fmla="*/ 281 h 1181"/>
                <a:gd name="T28" fmla="*/ 0 w 1630"/>
                <a:gd name="T2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0" h="1181">
                  <a:moveTo>
                    <a:pt x="0" y="0"/>
                  </a:moveTo>
                  <a:lnTo>
                    <a:pt x="1630" y="0"/>
                  </a:lnTo>
                  <a:lnTo>
                    <a:pt x="1630" y="1181"/>
                  </a:lnTo>
                  <a:lnTo>
                    <a:pt x="1349" y="1181"/>
                  </a:lnTo>
                  <a:lnTo>
                    <a:pt x="1349" y="1012"/>
                  </a:lnTo>
                  <a:lnTo>
                    <a:pt x="1461" y="1012"/>
                  </a:lnTo>
                  <a:lnTo>
                    <a:pt x="1461" y="169"/>
                  </a:lnTo>
                  <a:lnTo>
                    <a:pt x="674" y="169"/>
                  </a:lnTo>
                  <a:lnTo>
                    <a:pt x="674" y="281"/>
                  </a:lnTo>
                  <a:lnTo>
                    <a:pt x="562" y="281"/>
                  </a:lnTo>
                  <a:lnTo>
                    <a:pt x="562" y="169"/>
                  </a:lnTo>
                  <a:lnTo>
                    <a:pt x="168" y="169"/>
                  </a:lnTo>
                  <a:lnTo>
                    <a:pt x="168" y="281"/>
                  </a:lnTo>
                  <a:lnTo>
                    <a:pt x="0" y="2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1" name="Freeform 60"/>
            <p:cNvSpPr>
              <a:spLocks noEditPoints="1"/>
            </p:cNvSpPr>
            <p:nvPr/>
          </p:nvSpPr>
          <p:spPr bwMode="auto">
            <a:xfrm>
              <a:off x="5540225" y="1733575"/>
              <a:ext cx="961048" cy="692944"/>
            </a:xfrm>
            <a:custGeom>
              <a:avLst/>
              <a:gdLst>
                <a:gd name="T0" fmla="*/ 281 w 1630"/>
                <a:gd name="T1" fmla="*/ 506 h 1181"/>
                <a:gd name="T2" fmla="*/ 450 w 1630"/>
                <a:gd name="T3" fmla="*/ 506 h 1181"/>
                <a:gd name="T4" fmla="*/ 450 w 1630"/>
                <a:gd name="T5" fmla="*/ 619 h 1181"/>
                <a:gd name="T6" fmla="*/ 281 w 1630"/>
                <a:gd name="T7" fmla="*/ 619 h 1181"/>
                <a:gd name="T8" fmla="*/ 281 w 1630"/>
                <a:gd name="T9" fmla="*/ 506 h 1181"/>
                <a:gd name="T10" fmla="*/ 281 w 1630"/>
                <a:gd name="T11" fmla="*/ 282 h 1181"/>
                <a:gd name="T12" fmla="*/ 450 w 1630"/>
                <a:gd name="T13" fmla="*/ 282 h 1181"/>
                <a:gd name="T14" fmla="*/ 450 w 1630"/>
                <a:gd name="T15" fmla="*/ 394 h 1181"/>
                <a:gd name="T16" fmla="*/ 281 w 1630"/>
                <a:gd name="T17" fmla="*/ 394 h 1181"/>
                <a:gd name="T18" fmla="*/ 281 w 1630"/>
                <a:gd name="T19" fmla="*/ 282 h 1181"/>
                <a:gd name="T20" fmla="*/ 675 w 1630"/>
                <a:gd name="T21" fmla="*/ 169 h 1181"/>
                <a:gd name="T22" fmla="*/ 675 w 1630"/>
                <a:gd name="T23" fmla="*/ 1012 h 1181"/>
                <a:gd name="T24" fmla="*/ 1462 w 1630"/>
                <a:gd name="T25" fmla="*/ 1012 h 1181"/>
                <a:gd name="T26" fmla="*/ 1462 w 1630"/>
                <a:gd name="T27" fmla="*/ 169 h 1181"/>
                <a:gd name="T28" fmla="*/ 675 w 1630"/>
                <a:gd name="T29" fmla="*/ 169 h 1181"/>
                <a:gd name="T30" fmla="*/ 169 w 1630"/>
                <a:gd name="T31" fmla="*/ 169 h 1181"/>
                <a:gd name="T32" fmla="*/ 169 w 1630"/>
                <a:gd name="T33" fmla="*/ 1012 h 1181"/>
                <a:gd name="T34" fmla="*/ 562 w 1630"/>
                <a:gd name="T35" fmla="*/ 1012 h 1181"/>
                <a:gd name="T36" fmla="*/ 562 w 1630"/>
                <a:gd name="T37" fmla="*/ 169 h 1181"/>
                <a:gd name="T38" fmla="*/ 169 w 1630"/>
                <a:gd name="T39" fmla="*/ 169 h 1181"/>
                <a:gd name="T40" fmla="*/ 0 w 1630"/>
                <a:gd name="T41" fmla="*/ 0 h 1181"/>
                <a:gd name="T42" fmla="*/ 1630 w 1630"/>
                <a:gd name="T43" fmla="*/ 0 h 1181"/>
                <a:gd name="T44" fmla="*/ 1630 w 1630"/>
                <a:gd name="T45" fmla="*/ 1181 h 1181"/>
                <a:gd name="T46" fmla="*/ 0 w 1630"/>
                <a:gd name="T47" fmla="*/ 1181 h 1181"/>
                <a:gd name="T48" fmla="*/ 0 w 1630"/>
                <a:gd name="T4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0" h="1181">
                  <a:moveTo>
                    <a:pt x="281" y="506"/>
                  </a:moveTo>
                  <a:lnTo>
                    <a:pt x="450" y="506"/>
                  </a:lnTo>
                  <a:lnTo>
                    <a:pt x="450" y="619"/>
                  </a:lnTo>
                  <a:lnTo>
                    <a:pt x="281" y="619"/>
                  </a:lnTo>
                  <a:lnTo>
                    <a:pt x="281" y="506"/>
                  </a:lnTo>
                  <a:close/>
                  <a:moveTo>
                    <a:pt x="281" y="282"/>
                  </a:moveTo>
                  <a:lnTo>
                    <a:pt x="450" y="282"/>
                  </a:lnTo>
                  <a:lnTo>
                    <a:pt x="450" y="394"/>
                  </a:lnTo>
                  <a:lnTo>
                    <a:pt x="281" y="394"/>
                  </a:lnTo>
                  <a:lnTo>
                    <a:pt x="281" y="282"/>
                  </a:lnTo>
                  <a:close/>
                  <a:moveTo>
                    <a:pt x="675" y="169"/>
                  </a:moveTo>
                  <a:lnTo>
                    <a:pt x="675" y="1012"/>
                  </a:lnTo>
                  <a:lnTo>
                    <a:pt x="1462" y="1012"/>
                  </a:lnTo>
                  <a:lnTo>
                    <a:pt x="1462" y="169"/>
                  </a:lnTo>
                  <a:lnTo>
                    <a:pt x="675" y="169"/>
                  </a:lnTo>
                  <a:close/>
                  <a:moveTo>
                    <a:pt x="169" y="169"/>
                  </a:moveTo>
                  <a:lnTo>
                    <a:pt x="169" y="1012"/>
                  </a:lnTo>
                  <a:lnTo>
                    <a:pt x="562" y="1012"/>
                  </a:lnTo>
                  <a:lnTo>
                    <a:pt x="562" y="169"/>
                  </a:lnTo>
                  <a:lnTo>
                    <a:pt x="169" y="169"/>
                  </a:lnTo>
                  <a:close/>
                  <a:moveTo>
                    <a:pt x="0" y="0"/>
                  </a:moveTo>
                  <a:lnTo>
                    <a:pt x="1630" y="0"/>
                  </a:lnTo>
                  <a:lnTo>
                    <a:pt x="1630" y="1181"/>
                  </a:lnTo>
                  <a:lnTo>
                    <a:pt x="0" y="11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62" name="Group 61"/>
          <p:cNvGrpSpPr/>
          <p:nvPr/>
        </p:nvGrpSpPr>
        <p:grpSpPr>
          <a:xfrm>
            <a:off x="5572001" y="2123055"/>
            <a:ext cx="467915" cy="760365"/>
            <a:chOff x="7164803" y="1898009"/>
            <a:chExt cx="577976" cy="939211"/>
          </a:xfrm>
        </p:grpSpPr>
        <p:sp>
          <p:nvSpPr>
            <p:cNvPr id="63" name="Freeform 62"/>
            <p:cNvSpPr>
              <a:spLocks/>
            </p:cNvSpPr>
            <p:nvPr/>
          </p:nvSpPr>
          <p:spPr bwMode="white">
            <a:xfrm>
              <a:off x="7164803" y="1898009"/>
              <a:ext cx="577976" cy="939211"/>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4" name="Freeform 63"/>
            <p:cNvSpPr>
              <a:spLocks noEditPoints="1"/>
            </p:cNvSpPr>
            <p:nvPr/>
          </p:nvSpPr>
          <p:spPr bwMode="auto">
            <a:xfrm>
              <a:off x="7209263" y="1942469"/>
              <a:ext cx="489057" cy="850292"/>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spTree>
    <p:extLst>
      <p:ext uri="{BB962C8B-B14F-4D97-AF65-F5344CB8AC3E}">
        <p14:creationId xmlns:p14="http://schemas.microsoft.com/office/powerpoint/2010/main" val="1391681310"/>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 name="Content Placeholder 15"/>
          <p:cNvGraphicFramePr>
            <a:graphicFrameLocks/>
          </p:cNvGraphicFramePr>
          <p:nvPr>
            <p:extLst/>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pPr algn="l"/>
            <a:r>
              <a:rPr lang="en-GB" dirty="0" smtClean="0"/>
              <a:t>ArcGIS: Make, Share, Anywhere - Challenges</a:t>
            </a:r>
            <a:endParaRPr lang="en-GB" dirty="0"/>
          </a:p>
        </p:txBody>
      </p:sp>
      <p:grpSp>
        <p:nvGrpSpPr>
          <p:cNvPr id="166" name="Group 165"/>
          <p:cNvGrpSpPr>
            <a:grpSpLocks noChangeAspect="1"/>
          </p:cNvGrpSpPr>
          <p:nvPr/>
        </p:nvGrpSpPr>
        <p:grpSpPr>
          <a:xfrm>
            <a:off x="1579263" y="2166931"/>
            <a:ext cx="453587" cy="686046"/>
            <a:chOff x="1392195" y="3749061"/>
            <a:chExt cx="330204" cy="536578"/>
          </a:xfrm>
        </p:grpSpPr>
        <p:sp>
          <p:nvSpPr>
            <p:cNvPr id="217" name="Freeform 216"/>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Freeform 217"/>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2" name="Rectangle 221"/>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3" name="Rectangle 222"/>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4" name="Rectangle 223"/>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5" name="Rectangle 224"/>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6" name="Rectangle 225"/>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7" name="Rectangle 226"/>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8" name="Rectangle 227"/>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9" name="Rectangle 228"/>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0" name="Rectangle 229"/>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1" name="Rectangle 230"/>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2" name="Rectangle 231"/>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3" name="Rectangle 232"/>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7" name="Group 166"/>
          <p:cNvGrpSpPr>
            <a:grpSpLocks noChangeAspect="1"/>
          </p:cNvGrpSpPr>
          <p:nvPr/>
        </p:nvGrpSpPr>
        <p:grpSpPr>
          <a:xfrm>
            <a:off x="878687" y="2635631"/>
            <a:ext cx="580061" cy="686042"/>
            <a:chOff x="5506980" y="3749041"/>
            <a:chExt cx="422275" cy="536575"/>
          </a:xfrm>
        </p:grpSpPr>
        <p:sp>
          <p:nvSpPr>
            <p:cNvPr id="195" name="Freeform 194"/>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6" name="Freeform 195"/>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Rectangle 196"/>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8" name="Group 167"/>
          <p:cNvGrpSpPr>
            <a:grpSpLocks noChangeAspect="1"/>
          </p:cNvGrpSpPr>
          <p:nvPr/>
        </p:nvGrpSpPr>
        <p:grpSpPr>
          <a:xfrm>
            <a:off x="570287" y="1900368"/>
            <a:ext cx="731454" cy="584557"/>
            <a:chOff x="2520891" y="838548"/>
            <a:chExt cx="6677369" cy="5729104"/>
          </a:xfrm>
        </p:grpSpPr>
        <p:sp>
          <p:nvSpPr>
            <p:cNvPr id="169" name="Freeform 168"/>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0" name="Freeform 169"/>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1" name="Rectangle 170"/>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Rectangle 171"/>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Rectangle 172"/>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4" name="Rectangle 173"/>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5" name="Rectangle 174"/>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6" name="Rectangle 175"/>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7" name="Rectangle 176"/>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8" name="Rectangle 177"/>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Rectangle 178"/>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Rectangle 179"/>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1" name="Rectangle 180"/>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2" name="Rectangle 181"/>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3" name="Rectangle 182"/>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Rectangle 183"/>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Rectangle 185"/>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Rectangle 186"/>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Rectangle 187"/>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Rectangle 188"/>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Rectangle 189"/>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Rectangle 190"/>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Rectangle 191"/>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Rectangle 192"/>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Rectangle 193"/>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1026" name="Picture 2" descr="Image result for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Image result for JavaScrip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 xmlns:a14="http://schemas.microsoft.com/office/drawing/2010/main">
                <a:solidFill>
                  <a:srgbClr val="FFFFFF"/>
                </a:solidFill>
              </a14:hiddenFill>
            </a:ext>
          </a:extLst>
        </p:spPr>
      </p:pic>
      <p:sp>
        <p:nvSpPr>
          <p:cNvPr id="242"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smtClean="0">
                <a:solidFill>
                  <a:schemeClr val="tx1">
                    <a:lumMod val="75000"/>
                    <a:lumOff val="25000"/>
                  </a:schemeClr>
                </a:solidFill>
              </a:rPr>
              <a:t>Mobile and Native Apps</a:t>
            </a:r>
            <a:endParaRPr lang="en-US" altLang="en-US" sz="1400" b="1" dirty="0">
              <a:solidFill>
                <a:schemeClr val="tx1">
                  <a:lumMod val="75000"/>
                  <a:lumOff val="25000"/>
                </a:schemeClr>
              </a:solidFill>
            </a:endParaRPr>
          </a:p>
        </p:txBody>
      </p:sp>
      <p:grpSp>
        <p:nvGrpSpPr>
          <p:cNvPr id="243" name="Group 242"/>
          <p:cNvGrpSpPr>
            <a:grpSpLocks noChangeAspect="1"/>
          </p:cNvGrpSpPr>
          <p:nvPr/>
        </p:nvGrpSpPr>
        <p:grpSpPr>
          <a:xfrm>
            <a:off x="4807520" y="2364012"/>
            <a:ext cx="884847" cy="675416"/>
            <a:chOff x="9621780" y="3749041"/>
            <a:chExt cx="536575" cy="409575"/>
          </a:xfrm>
        </p:grpSpPr>
        <p:sp>
          <p:nvSpPr>
            <p:cNvPr id="244" name="Freeform 243"/>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5" name="Freeform 244"/>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6" name="Rectangle 245"/>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7" name="Rectangle 246"/>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8" name="Rectangle 247"/>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9" name="Rectangle 248"/>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0" name="Rectangle 249"/>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Rectangle 250"/>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71"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Browser based Apps</a:t>
            </a:r>
            <a:endParaRPr lang="en-US" altLang="en-US" sz="1400" b="1" dirty="0">
              <a:solidFill>
                <a:schemeClr val="tx1">
                  <a:lumMod val="75000"/>
                  <a:lumOff val="25000"/>
                </a:schemeClr>
              </a:solidFill>
            </a:endParaRPr>
          </a:p>
        </p:txBody>
      </p:sp>
      <p:pic>
        <p:nvPicPr>
          <p:cNvPr id="1032" name="Picture 8" descr="Image result for html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Size of Executable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Native Access</a:t>
            </a:r>
          </a:p>
        </p:txBody>
      </p:sp>
      <p:sp>
        <p:nvSpPr>
          <p:cNvPr id="107" name="TextBox 106"/>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Page Size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XSS</a:t>
            </a:r>
          </a:p>
          <a:p>
            <a:pPr marL="285750" indent="-285750" algn="l" eaLnBrk="0" hangingPunct="0">
              <a:lnSpc>
                <a:spcPts val="1800"/>
              </a:lnSpc>
              <a:buFont typeface="Arial" panose="020B0604020202020204" pitchFamily="34" charset="0"/>
              <a:buChar char="•"/>
            </a:pPr>
            <a:r>
              <a:rPr lang="en-GB" sz="1600" b="1" dirty="0" smtClean="0"/>
              <a:t>No Binaries</a:t>
            </a:r>
          </a:p>
        </p:txBody>
      </p:sp>
      <p:sp>
        <p:nvSpPr>
          <p:cNvPr id="108"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Traditional Development / Scripting Languages</a:t>
            </a:r>
          </a:p>
        </p:txBody>
      </p:sp>
      <p:cxnSp>
        <p:nvCxnSpPr>
          <p:cNvPr id="10" name="Straight Connector 9"/>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21" name="Straight Connector 120"/>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539523372"/>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Goals</a:t>
            </a:r>
            <a:endParaRPr lang="en-GB" dirty="0"/>
          </a:p>
        </p:txBody>
      </p:sp>
      <p:sp>
        <p:nvSpPr>
          <p:cNvPr id="3" name="Content Placeholder 2"/>
          <p:cNvSpPr>
            <a:spLocks noGrp="1"/>
          </p:cNvSpPr>
          <p:nvPr>
            <p:ph sz="half" idx="2"/>
          </p:nvPr>
        </p:nvSpPr>
        <p:spPr/>
        <p:txBody>
          <a:bodyPr/>
          <a:lstStyle/>
          <a:p>
            <a:r>
              <a:rPr lang="en-US" dirty="0"/>
              <a:t>Portable</a:t>
            </a:r>
          </a:p>
          <a:p>
            <a:pPr lvl="1"/>
            <a:r>
              <a:rPr lang="en-US" sz="1600" dirty="0"/>
              <a:t>Write an Expression in Pro, have it run in a Browser, or on a Device</a:t>
            </a:r>
          </a:p>
          <a:p>
            <a:pPr lvl="2"/>
            <a:endParaRPr lang="en-US" sz="1800" dirty="0"/>
          </a:p>
          <a:p>
            <a:r>
              <a:rPr lang="en-US" dirty="0"/>
              <a:t>Secure</a:t>
            </a:r>
          </a:p>
          <a:p>
            <a:pPr lvl="1"/>
            <a:r>
              <a:rPr lang="en-US" sz="2000" dirty="0"/>
              <a:t>Ensure that Expressions or Scripting do not compromise Security</a:t>
            </a:r>
          </a:p>
          <a:p>
            <a:pPr marL="283464" lvl="1" indent="0">
              <a:buNone/>
            </a:pPr>
            <a:endParaRPr lang="en-US" sz="2000" dirty="0"/>
          </a:p>
          <a:p>
            <a:r>
              <a:rPr lang="en-US" dirty="0"/>
              <a:t>Lightweight</a:t>
            </a:r>
          </a:p>
          <a:p>
            <a:pPr lvl="1"/>
            <a:r>
              <a:rPr lang="en-US" sz="2000" dirty="0"/>
              <a:t>Most requirements for Scripts and Expressions are Lightweight. The language should be small, and fast</a:t>
            </a:r>
          </a:p>
          <a:p>
            <a:pPr lvl="1"/>
            <a:endParaRPr lang="en-US" sz="2000" dirty="0"/>
          </a:p>
          <a:p>
            <a:r>
              <a:rPr lang="en-US" dirty="0"/>
              <a:t>Geospatial</a:t>
            </a:r>
          </a:p>
          <a:p>
            <a:pPr lvl="1"/>
            <a:r>
              <a:rPr lang="en-US" sz="2000" dirty="0"/>
              <a:t>Scripts should treat Geospatial as First Class Members</a:t>
            </a:r>
          </a:p>
          <a:p>
            <a:endParaRPr lang="en-GB" sz="1800" dirty="0"/>
          </a:p>
        </p:txBody>
      </p:sp>
    </p:spTree>
    <p:extLst>
      <p:ext uri="{BB962C8B-B14F-4D97-AF65-F5344CB8AC3E}">
        <p14:creationId xmlns:p14="http://schemas.microsoft.com/office/powerpoint/2010/main" val="3514820134"/>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119550"/>
            <a:ext cx="430390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can I do with it?</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909" y="1512529"/>
            <a:ext cx="4365566" cy="4365566"/>
          </a:xfrm>
          <a:prstGeom prst="rect">
            <a:avLst/>
          </a:prstGeom>
        </p:spPr>
      </p:pic>
      <p:pic>
        <p:nvPicPr>
          <p:cNvPr id="16" name="Picture 15"/>
          <p:cNvPicPr>
            <a:picLocks noChangeAspect="1"/>
          </p:cNvPicPr>
          <p:nvPr/>
        </p:nvPicPr>
        <p:blipFill>
          <a:blip r:embed="rId4"/>
          <a:stretch>
            <a:fillRect/>
          </a:stretch>
        </p:blipFill>
        <p:spPr>
          <a:xfrm>
            <a:off x="833445" y="3096009"/>
            <a:ext cx="5743201" cy="2736322"/>
          </a:xfrm>
          <a:prstGeom prst="rect">
            <a:avLst/>
          </a:prstGeom>
        </p:spPr>
      </p:pic>
    </p:spTree>
    <p:extLst>
      <p:ext uri="{BB962C8B-B14F-4D97-AF65-F5344CB8AC3E}">
        <p14:creationId xmlns:p14="http://schemas.microsoft.com/office/powerpoint/2010/main" val="1667060324"/>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94226"/>
            <a:ext cx="8683723" cy="677108"/>
          </a:xfrm>
        </p:spPr>
        <p:txBody>
          <a:bodyPr/>
          <a:lstStyle/>
          <a:p>
            <a:r>
              <a:rPr lang="en-GB" sz="4400" dirty="0" smtClean="0"/>
              <a:t>Arcade Example</a:t>
            </a:r>
            <a:endParaRPr lang="en-US" sz="4400" dirty="0"/>
          </a:p>
        </p:txBody>
      </p:sp>
      <p:pic>
        <p:nvPicPr>
          <p:cNvPr id="7" name="Picture 6"/>
          <p:cNvPicPr>
            <a:picLocks noChangeAspect="1"/>
          </p:cNvPicPr>
          <p:nvPr/>
        </p:nvPicPr>
        <p:blipFill>
          <a:blip r:embed="rId3"/>
          <a:stretch>
            <a:fillRect/>
          </a:stretch>
        </p:blipFill>
        <p:spPr>
          <a:xfrm>
            <a:off x="5825405" y="900219"/>
            <a:ext cx="5981119" cy="4465122"/>
          </a:xfrm>
          <a:prstGeom prst="rect">
            <a:avLst/>
          </a:prstGeom>
        </p:spPr>
      </p:pic>
    </p:spTree>
    <p:extLst>
      <p:ext uri="{BB962C8B-B14F-4D97-AF65-F5344CB8AC3E}">
        <p14:creationId xmlns:p14="http://schemas.microsoft.com/office/powerpoint/2010/main" val="2813527390"/>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32670"/>
            <a:ext cx="8683723" cy="738664"/>
          </a:xfrm>
        </p:spPr>
        <p:txBody>
          <a:bodyPr/>
          <a:lstStyle/>
          <a:p>
            <a:r>
              <a:rPr lang="en-GB" dirty="0" smtClean="0"/>
              <a:t>Language Overview</a:t>
            </a:r>
            <a:endParaRPr lang="en-US" dirty="0"/>
          </a:p>
        </p:txBody>
      </p:sp>
      <p:sp>
        <p:nvSpPr>
          <p:cNvPr id="74" name="Process 4"/>
          <p:cNvSpPr/>
          <p:nvPr/>
        </p:nvSpPr>
        <p:spPr bwMode="auto">
          <a:xfrm>
            <a:off x="7180122" y="-76789"/>
            <a:ext cx="2649346" cy="698764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60 w 11260"/>
              <a:gd name="connsiteY0" fmla="*/ 0 h 10000"/>
              <a:gd name="connsiteX1" fmla="*/ 11260 w 11260"/>
              <a:gd name="connsiteY1" fmla="*/ 0 h 10000"/>
              <a:gd name="connsiteX2" fmla="*/ 11260 w 11260"/>
              <a:gd name="connsiteY2" fmla="*/ 10000 h 10000"/>
              <a:gd name="connsiteX3" fmla="*/ 1260 w 11260"/>
              <a:gd name="connsiteY3" fmla="*/ 10000 h 10000"/>
              <a:gd name="connsiteX4" fmla="*/ 0 w 11260"/>
              <a:gd name="connsiteY4" fmla="*/ 1481 h 10000"/>
              <a:gd name="connsiteX5" fmla="*/ 1260 w 11260"/>
              <a:gd name="connsiteY5" fmla="*/ 0 h 10000"/>
              <a:gd name="connsiteX0" fmla="*/ 1260 w 11260"/>
              <a:gd name="connsiteY0" fmla="*/ 0 h 10000"/>
              <a:gd name="connsiteX1" fmla="*/ 11260 w 11260"/>
              <a:gd name="connsiteY1" fmla="*/ 0 h 10000"/>
              <a:gd name="connsiteX2" fmla="*/ 9100 w 11260"/>
              <a:gd name="connsiteY2" fmla="*/ 1391 h 10000"/>
              <a:gd name="connsiteX3" fmla="*/ 11260 w 11260"/>
              <a:gd name="connsiteY3" fmla="*/ 10000 h 10000"/>
              <a:gd name="connsiteX4" fmla="*/ 1260 w 11260"/>
              <a:gd name="connsiteY4" fmla="*/ 10000 h 10000"/>
              <a:gd name="connsiteX5" fmla="*/ 0 w 11260"/>
              <a:gd name="connsiteY5" fmla="*/ 1481 h 10000"/>
              <a:gd name="connsiteX6" fmla="*/ 1260 w 11260"/>
              <a:gd name="connsiteY6" fmla="*/ 0 h 10000"/>
              <a:gd name="connsiteX0" fmla="*/ 1260 w 12219"/>
              <a:gd name="connsiteY0" fmla="*/ 0 h 10000"/>
              <a:gd name="connsiteX1" fmla="*/ 11260 w 12219"/>
              <a:gd name="connsiteY1" fmla="*/ 0 h 10000"/>
              <a:gd name="connsiteX2" fmla="*/ 9100 w 12219"/>
              <a:gd name="connsiteY2" fmla="*/ 1391 h 10000"/>
              <a:gd name="connsiteX3" fmla="*/ 12219 w 12219"/>
              <a:gd name="connsiteY3" fmla="*/ 3821 h 10000"/>
              <a:gd name="connsiteX4" fmla="*/ 11260 w 12219"/>
              <a:gd name="connsiteY4" fmla="*/ 10000 h 10000"/>
              <a:gd name="connsiteX5" fmla="*/ 1260 w 12219"/>
              <a:gd name="connsiteY5" fmla="*/ 10000 h 10000"/>
              <a:gd name="connsiteX6" fmla="*/ 0 w 12219"/>
              <a:gd name="connsiteY6" fmla="*/ 1481 h 10000"/>
              <a:gd name="connsiteX7" fmla="*/ 1260 w 12219"/>
              <a:gd name="connsiteY7"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3451 w 12225"/>
              <a:gd name="connsiteY6" fmla="*/ 3860 h 10000"/>
              <a:gd name="connsiteX7" fmla="*/ 6 w 12225"/>
              <a:gd name="connsiteY7" fmla="*/ 1481 h 10000"/>
              <a:gd name="connsiteX8" fmla="*/ 1266 w 12225"/>
              <a:gd name="connsiteY8"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1436 w 12225"/>
              <a:gd name="connsiteY6" fmla="*/ 6716 h 10000"/>
              <a:gd name="connsiteX7" fmla="*/ 3451 w 12225"/>
              <a:gd name="connsiteY7" fmla="*/ 3860 h 10000"/>
              <a:gd name="connsiteX8" fmla="*/ 6 w 12225"/>
              <a:gd name="connsiteY8" fmla="*/ 1481 h 10000"/>
              <a:gd name="connsiteX9" fmla="*/ 1266 w 12225"/>
              <a:gd name="connsiteY9"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0535 w 12225"/>
              <a:gd name="connsiteY4" fmla="*/ 6897 h 10000"/>
              <a:gd name="connsiteX5" fmla="*/ 11266 w 12225"/>
              <a:gd name="connsiteY5" fmla="*/ 10000 h 10000"/>
              <a:gd name="connsiteX6" fmla="*/ 1266 w 12225"/>
              <a:gd name="connsiteY6" fmla="*/ 10000 h 10000"/>
              <a:gd name="connsiteX7" fmla="*/ 1436 w 12225"/>
              <a:gd name="connsiteY7" fmla="*/ 6716 h 10000"/>
              <a:gd name="connsiteX8" fmla="*/ 3451 w 12225"/>
              <a:gd name="connsiteY8" fmla="*/ 3860 h 10000"/>
              <a:gd name="connsiteX9" fmla="*/ 6 w 12225"/>
              <a:gd name="connsiteY9" fmla="*/ 1481 h 10000"/>
              <a:gd name="connsiteX10" fmla="*/ 1266 w 12225"/>
              <a:gd name="connsiteY10" fmla="*/ 0 h 10000"/>
              <a:gd name="connsiteX0" fmla="*/ 1008 w 11967"/>
              <a:gd name="connsiteY0" fmla="*/ 0 h 10000"/>
              <a:gd name="connsiteX1" fmla="*/ 11008 w 11967"/>
              <a:gd name="connsiteY1" fmla="*/ 0 h 10000"/>
              <a:gd name="connsiteX2" fmla="*/ 8848 w 11967"/>
              <a:gd name="connsiteY2" fmla="*/ 1391 h 10000"/>
              <a:gd name="connsiteX3" fmla="*/ 11967 w 11967"/>
              <a:gd name="connsiteY3" fmla="*/ 3821 h 10000"/>
              <a:gd name="connsiteX4" fmla="*/ 10277 w 11967"/>
              <a:gd name="connsiteY4" fmla="*/ 6897 h 10000"/>
              <a:gd name="connsiteX5" fmla="*/ 11008 w 11967"/>
              <a:gd name="connsiteY5" fmla="*/ 10000 h 10000"/>
              <a:gd name="connsiteX6" fmla="*/ 1008 w 11967"/>
              <a:gd name="connsiteY6" fmla="*/ 10000 h 10000"/>
              <a:gd name="connsiteX7" fmla="*/ 1178 w 11967"/>
              <a:gd name="connsiteY7" fmla="*/ 6716 h 10000"/>
              <a:gd name="connsiteX8" fmla="*/ 3193 w 11967"/>
              <a:gd name="connsiteY8" fmla="*/ 3860 h 10000"/>
              <a:gd name="connsiteX9" fmla="*/ 8 w 11967"/>
              <a:gd name="connsiteY9" fmla="*/ 2308 h 10000"/>
              <a:gd name="connsiteX10" fmla="*/ 1008 w 11967"/>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429 w 12133"/>
              <a:gd name="connsiteY2" fmla="*/ 1753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535"/>
              <a:gd name="connsiteY0" fmla="*/ 0 h 10000"/>
              <a:gd name="connsiteX1" fmla="*/ 11174 w 17535"/>
              <a:gd name="connsiteY1" fmla="*/ 0 h 10000"/>
              <a:gd name="connsiteX2" fmla="*/ 8559 w 17535"/>
              <a:gd name="connsiteY2" fmla="*/ 1856 h 10000"/>
              <a:gd name="connsiteX3" fmla="*/ 17268 w 17535"/>
              <a:gd name="connsiteY3" fmla="*/ 5967 h 10000"/>
              <a:gd name="connsiteX4" fmla="*/ 10443 w 17535"/>
              <a:gd name="connsiteY4" fmla="*/ 6897 h 10000"/>
              <a:gd name="connsiteX5" fmla="*/ 11174 w 17535"/>
              <a:gd name="connsiteY5" fmla="*/ 10000 h 10000"/>
              <a:gd name="connsiteX6" fmla="*/ 1174 w 17535"/>
              <a:gd name="connsiteY6" fmla="*/ 10000 h 10000"/>
              <a:gd name="connsiteX7" fmla="*/ 1344 w 17535"/>
              <a:gd name="connsiteY7" fmla="*/ 6716 h 10000"/>
              <a:gd name="connsiteX8" fmla="*/ 3359 w 17535"/>
              <a:gd name="connsiteY8" fmla="*/ 3860 h 10000"/>
              <a:gd name="connsiteX9" fmla="*/ 174 w 17535"/>
              <a:gd name="connsiteY9" fmla="*/ 2308 h 10000"/>
              <a:gd name="connsiteX10" fmla="*/ 1174 w 17535"/>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3359 w 17219"/>
              <a:gd name="connsiteY8" fmla="*/ 386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999 w 17219"/>
              <a:gd name="connsiteY8" fmla="*/ 5321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663 w 17219"/>
              <a:gd name="connsiteY7" fmla="*/ 8060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7348 w 17219"/>
              <a:gd name="connsiteY6" fmla="*/ 9987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6049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39"/>
              <a:gd name="connsiteX1" fmla="*/ 11174 w 17219"/>
              <a:gd name="connsiteY1" fmla="*/ 0 h 10039"/>
              <a:gd name="connsiteX2" fmla="*/ 8559 w 17219"/>
              <a:gd name="connsiteY2" fmla="*/ 1856 h 10039"/>
              <a:gd name="connsiteX3" fmla="*/ 16943 w 17219"/>
              <a:gd name="connsiteY3" fmla="*/ 5502 h 10039"/>
              <a:gd name="connsiteX4" fmla="*/ 10443 w 17219"/>
              <a:gd name="connsiteY4" fmla="*/ 6897 h 10039"/>
              <a:gd name="connsiteX5" fmla="*/ 16244 w 17219"/>
              <a:gd name="connsiteY5" fmla="*/ 10039 h 10039"/>
              <a:gd name="connsiteX6" fmla="*/ 6178 w 17219"/>
              <a:gd name="connsiteY6" fmla="*/ 10000 h 10039"/>
              <a:gd name="connsiteX7" fmla="*/ 9533 w 17219"/>
              <a:gd name="connsiteY7" fmla="*/ 8499 h 10039"/>
              <a:gd name="connsiteX8" fmla="*/ 6479 w 17219"/>
              <a:gd name="connsiteY8" fmla="*/ 5424 h 10039"/>
              <a:gd name="connsiteX9" fmla="*/ 174 w 17219"/>
              <a:gd name="connsiteY9" fmla="*/ 2308 h 10039"/>
              <a:gd name="connsiteX10" fmla="*/ 1174 w 17219"/>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533 w 19012"/>
              <a:gd name="connsiteY7" fmla="*/ 8499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923 w 19012"/>
              <a:gd name="connsiteY7" fmla="*/ 8163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79 w 17917"/>
              <a:gd name="connsiteY0" fmla="*/ 0 h 10052"/>
              <a:gd name="connsiteX1" fmla="*/ 10079 w 17917"/>
              <a:gd name="connsiteY1" fmla="*/ 0 h 10052"/>
              <a:gd name="connsiteX2" fmla="*/ 7464 w 17917"/>
              <a:gd name="connsiteY2" fmla="*/ 1856 h 10052"/>
              <a:gd name="connsiteX3" fmla="*/ 15848 w 17917"/>
              <a:gd name="connsiteY3" fmla="*/ 5502 h 10052"/>
              <a:gd name="connsiteX4" fmla="*/ 17862 w 17917"/>
              <a:gd name="connsiteY4" fmla="*/ 8164 h 10052"/>
              <a:gd name="connsiteX5" fmla="*/ 15149 w 17917"/>
              <a:gd name="connsiteY5" fmla="*/ 10039 h 10052"/>
              <a:gd name="connsiteX6" fmla="*/ 4953 w 17917"/>
              <a:gd name="connsiteY6" fmla="*/ 10052 h 10052"/>
              <a:gd name="connsiteX7" fmla="*/ 5384 w 17917"/>
              <a:gd name="connsiteY7" fmla="*/ 5424 h 10052"/>
              <a:gd name="connsiteX8" fmla="*/ 79 w 17917"/>
              <a:gd name="connsiteY8" fmla="*/ 0 h 10052"/>
              <a:gd name="connsiteX0" fmla="*/ 1266 w 19104"/>
              <a:gd name="connsiteY0" fmla="*/ 0 h 10052"/>
              <a:gd name="connsiteX1" fmla="*/ 11266 w 19104"/>
              <a:gd name="connsiteY1" fmla="*/ 0 h 10052"/>
              <a:gd name="connsiteX2" fmla="*/ 8651 w 19104"/>
              <a:gd name="connsiteY2" fmla="*/ 1856 h 10052"/>
              <a:gd name="connsiteX3" fmla="*/ 17035 w 19104"/>
              <a:gd name="connsiteY3" fmla="*/ 5502 h 10052"/>
              <a:gd name="connsiteX4" fmla="*/ 19049 w 19104"/>
              <a:gd name="connsiteY4" fmla="*/ 8164 h 10052"/>
              <a:gd name="connsiteX5" fmla="*/ 16336 w 19104"/>
              <a:gd name="connsiteY5" fmla="*/ 10039 h 10052"/>
              <a:gd name="connsiteX6" fmla="*/ 6140 w 19104"/>
              <a:gd name="connsiteY6" fmla="*/ 10052 h 10052"/>
              <a:gd name="connsiteX7" fmla="*/ 6571 w 19104"/>
              <a:gd name="connsiteY7" fmla="*/ 5424 h 10052"/>
              <a:gd name="connsiteX8" fmla="*/ 1266 w 19104"/>
              <a:gd name="connsiteY8"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063"/>
              <a:gd name="connsiteY0" fmla="*/ 0 h 10052"/>
              <a:gd name="connsiteX1" fmla="*/ 11266 w 19063"/>
              <a:gd name="connsiteY1" fmla="*/ 0 h 10052"/>
              <a:gd name="connsiteX2" fmla="*/ 15085 w 19063"/>
              <a:gd name="connsiteY2" fmla="*/ 4817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59"/>
              <a:gd name="connsiteY0" fmla="*/ 0 h 10052"/>
              <a:gd name="connsiteX1" fmla="*/ 11266 w 19059"/>
              <a:gd name="connsiteY1" fmla="*/ 0 h 10052"/>
              <a:gd name="connsiteX2" fmla="*/ 14175 w 19059"/>
              <a:gd name="connsiteY2" fmla="*/ 4959 h 10052"/>
              <a:gd name="connsiteX3" fmla="*/ 19049 w 19059"/>
              <a:gd name="connsiteY3" fmla="*/ 8164 h 10052"/>
              <a:gd name="connsiteX4" fmla="*/ 16336 w 19059"/>
              <a:gd name="connsiteY4" fmla="*/ 10039 h 10052"/>
              <a:gd name="connsiteX5" fmla="*/ 6140 w 19059"/>
              <a:gd name="connsiteY5" fmla="*/ 10052 h 10052"/>
              <a:gd name="connsiteX6" fmla="*/ 6571 w 19059"/>
              <a:gd name="connsiteY6" fmla="*/ 5424 h 10052"/>
              <a:gd name="connsiteX7" fmla="*/ 1266 w 19059"/>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89"/>
              <a:gd name="connsiteY0" fmla="*/ 0 h 10052"/>
              <a:gd name="connsiteX1" fmla="*/ 11266 w 19089"/>
              <a:gd name="connsiteY1" fmla="*/ 0 h 10052"/>
              <a:gd name="connsiteX2" fmla="*/ 15215 w 19089"/>
              <a:gd name="connsiteY2" fmla="*/ 4894 h 10052"/>
              <a:gd name="connsiteX3" fmla="*/ 19049 w 19089"/>
              <a:gd name="connsiteY3" fmla="*/ 8164 h 10052"/>
              <a:gd name="connsiteX4" fmla="*/ 16336 w 19089"/>
              <a:gd name="connsiteY4" fmla="*/ 10039 h 10052"/>
              <a:gd name="connsiteX5" fmla="*/ 6140 w 19089"/>
              <a:gd name="connsiteY5" fmla="*/ 10052 h 10052"/>
              <a:gd name="connsiteX6" fmla="*/ 6571 w 19089"/>
              <a:gd name="connsiteY6" fmla="*/ 5424 h 10052"/>
              <a:gd name="connsiteX7" fmla="*/ 1266 w 19089"/>
              <a:gd name="connsiteY7" fmla="*/ 0 h 10052"/>
              <a:gd name="connsiteX0" fmla="*/ 1266 w 16923"/>
              <a:gd name="connsiteY0" fmla="*/ 0 h 10052"/>
              <a:gd name="connsiteX1" fmla="*/ 11266 w 16923"/>
              <a:gd name="connsiteY1" fmla="*/ 0 h 10052"/>
              <a:gd name="connsiteX2" fmla="*/ 15215 w 16923"/>
              <a:gd name="connsiteY2" fmla="*/ 4894 h 10052"/>
              <a:gd name="connsiteX3" fmla="*/ 16336 w 16923"/>
              <a:gd name="connsiteY3" fmla="*/ 10039 h 10052"/>
              <a:gd name="connsiteX4" fmla="*/ 6140 w 16923"/>
              <a:gd name="connsiteY4" fmla="*/ 10052 h 10052"/>
              <a:gd name="connsiteX5" fmla="*/ 6571 w 16923"/>
              <a:gd name="connsiteY5" fmla="*/ 5424 h 10052"/>
              <a:gd name="connsiteX6" fmla="*/ 1266 w 16923"/>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8911 w 18944"/>
              <a:gd name="connsiteY2" fmla="*/ 1378 h 10052"/>
              <a:gd name="connsiteX3" fmla="*/ 15215 w 18944"/>
              <a:gd name="connsiteY3" fmla="*/ 4894 h 10052"/>
              <a:gd name="connsiteX4" fmla="*/ 16336 w 18944"/>
              <a:gd name="connsiteY4" fmla="*/ 10039 h 10052"/>
              <a:gd name="connsiteX5" fmla="*/ 6140 w 18944"/>
              <a:gd name="connsiteY5" fmla="*/ 10052 h 10052"/>
              <a:gd name="connsiteX6" fmla="*/ 6571 w 18944"/>
              <a:gd name="connsiteY6" fmla="*/ 5424 h 10052"/>
              <a:gd name="connsiteX7" fmla="*/ 1266 w 18944"/>
              <a:gd name="connsiteY7" fmla="*/ 0 h 10052"/>
              <a:gd name="connsiteX0" fmla="*/ 1266 w 18944"/>
              <a:gd name="connsiteY0" fmla="*/ 1 h 10053"/>
              <a:gd name="connsiteX1" fmla="*/ 11266 w 18944"/>
              <a:gd name="connsiteY1" fmla="*/ 1 h 10053"/>
              <a:gd name="connsiteX2" fmla="*/ 8911 w 18944"/>
              <a:gd name="connsiteY2" fmla="*/ 1379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697"/>
              <a:gd name="connsiteY0" fmla="*/ 1 h 10053"/>
              <a:gd name="connsiteX1" fmla="*/ 11266 w 18697"/>
              <a:gd name="connsiteY1" fmla="*/ 1 h 10053"/>
              <a:gd name="connsiteX2" fmla="*/ 8586 w 18697"/>
              <a:gd name="connsiteY2" fmla="*/ 1922 h 10053"/>
              <a:gd name="connsiteX3" fmla="*/ 15215 w 18697"/>
              <a:gd name="connsiteY3" fmla="*/ 4895 h 10053"/>
              <a:gd name="connsiteX4" fmla="*/ 16336 w 18697"/>
              <a:gd name="connsiteY4" fmla="*/ 10040 h 10053"/>
              <a:gd name="connsiteX5" fmla="*/ 6140 w 18697"/>
              <a:gd name="connsiteY5" fmla="*/ 10053 h 10053"/>
              <a:gd name="connsiteX6" fmla="*/ 6571 w 18697"/>
              <a:gd name="connsiteY6" fmla="*/ 5425 h 10053"/>
              <a:gd name="connsiteX7" fmla="*/ 1266 w 18697"/>
              <a:gd name="connsiteY7" fmla="*/ 1 h 10053"/>
              <a:gd name="connsiteX0" fmla="*/ 1266 w 18999"/>
              <a:gd name="connsiteY0" fmla="*/ 1 h 10053"/>
              <a:gd name="connsiteX1" fmla="*/ 11266 w 18999"/>
              <a:gd name="connsiteY1" fmla="*/ 1 h 10053"/>
              <a:gd name="connsiteX2" fmla="*/ 8586 w 18999"/>
              <a:gd name="connsiteY2" fmla="*/ 1922 h 10053"/>
              <a:gd name="connsiteX3" fmla="*/ 15215 w 18999"/>
              <a:gd name="connsiteY3" fmla="*/ 4895 h 10053"/>
              <a:gd name="connsiteX4" fmla="*/ 16336 w 18999"/>
              <a:gd name="connsiteY4" fmla="*/ 10040 h 10053"/>
              <a:gd name="connsiteX5" fmla="*/ 6140 w 18999"/>
              <a:gd name="connsiteY5" fmla="*/ 10053 h 10053"/>
              <a:gd name="connsiteX6" fmla="*/ 6571 w 18999"/>
              <a:gd name="connsiteY6" fmla="*/ 5425 h 10053"/>
              <a:gd name="connsiteX7" fmla="*/ 1266 w 18999"/>
              <a:gd name="connsiteY7" fmla="*/ 1 h 10053"/>
              <a:gd name="connsiteX0" fmla="*/ 696 w 18429"/>
              <a:gd name="connsiteY0" fmla="*/ 1 h 10053"/>
              <a:gd name="connsiteX1" fmla="*/ 10696 w 18429"/>
              <a:gd name="connsiteY1" fmla="*/ 1 h 10053"/>
              <a:gd name="connsiteX2" fmla="*/ 8016 w 18429"/>
              <a:gd name="connsiteY2" fmla="*/ 1922 h 10053"/>
              <a:gd name="connsiteX3" fmla="*/ 14645 w 18429"/>
              <a:gd name="connsiteY3" fmla="*/ 4895 h 10053"/>
              <a:gd name="connsiteX4" fmla="*/ 15766 w 18429"/>
              <a:gd name="connsiteY4" fmla="*/ 10040 h 10053"/>
              <a:gd name="connsiteX5" fmla="*/ 5570 w 18429"/>
              <a:gd name="connsiteY5" fmla="*/ 10053 h 10053"/>
              <a:gd name="connsiteX6" fmla="*/ 6001 w 18429"/>
              <a:gd name="connsiteY6" fmla="*/ 5425 h 10053"/>
              <a:gd name="connsiteX7" fmla="*/ 696 w 18429"/>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0 h 10052"/>
              <a:gd name="connsiteX1" fmla="*/ 11201 w 18934"/>
              <a:gd name="connsiteY1" fmla="*/ 0 h 10052"/>
              <a:gd name="connsiteX2" fmla="*/ 15150 w 18934"/>
              <a:gd name="connsiteY2" fmla="*/ 4894 h 10052"/>
              <a:gd name="connsiteX3" fmla="*/ 16271 w 18934"/>
              <a:gd name="connsiteY3" fmla="*/ 10039 h 10052"/>
              <a:gd name="connsiteX4" fmla="*/ 6075 w 18934"/>
              <a:gd name="connsiteY4" fmla="*/ 10052 h 10052"/>
              <a:gd name="connsiteX5" fmla="*/ 6506 w 18934"/>
              <a:gd name="connsiteY5" fmla="*/ 5424 h 10052"/>
              <a:gd name="connsiteX6" fmla="*/ 1201 w 18934"/>
              <a:gd name="connsiteY6" fmla="*/ 0 h 10052"/>
              <a:gd name="connsiteX0" fmla="*/ 1201 w 18122"/>
              <a:gd name="connsiteY0" fmla="*/ 0 h 10052"/>
              <a:gd name="connsiteX1" fmla="*/ 11201 w 18122"/>
              <a:gd name="connsiteY1" fmla="*/ 0 h 10052"/>
              <a:gd name="connsiteX2" fmla="*/ 13720 w 18122"/>
              <a:gd name="connsiteY2" fmla="*/ 4442 h 10052"/>
              <a:gd name="connsiteX3" fmla="*/ 16271 w 18122"/>
              <a:gd name="connsiteY3" fmla="*/ 10039 h 10052"/>
              <a:gd name="connsiteX4" fmla="*/ 6075 w 18122"/>
              <a:gd name="connsiteY4" fmla="*/ 10052 h 10052"/>
              <a:gd name="connsiteX5" fmla="*/ 6506 w 18122"/>
              <a:gd name="connsiteY5" fmla="*/ 5424 h 10052"/>
              <a:gd name="connsiteX6" fmla="*/ 1201 w 18122"/>
              <a:gd name="connsiteY6" fmla="*/ 0 h 10052"/>
              <a:gd name="connsiteX0" fmla="*/ 2024 w 18945"/>
              <a:gd name="connsiteY0" fmla="*/ 0 h 10052"/>
              <a:gd name="connsiteX1" fmla="*/ 12024 w 18945"/>
              <a:gd name="connsiteY1" fmla="*/ 0 h 10052"/>
              <a:gd name="connsiteX2" fmla="*/ 14543 w 18945"/>
              <a:gd name="connsiteY2" fmla="*/ 4442 h 10052"/>
              <a:gd name="connsiteX3" fmla="*/ 17094 w 18945"/>
              <a:gd name="connsiteY3" fmla="*/ 10039 h 10052"/>
              <a:gd name="connsiteX4" fmla="*/ 6898 w 18945"/>
              <a:gd name="connsiteY4" fmla="*/ 10052 h 10052"/>
              <a:gd name="connsiteX5" fmla="*/ 5639 w 18945"/>
              <a:gd name="connsiteY5" fmla="*/ 4687 h 10052"/>
              <a:gd name="connsiteX6" fmla="*/ 2024 w 18945"/>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772 w 18913"/>
              <a:gd name="connsiteY0" fmla="*/ 13 h 10052"/>
              <a:gd name="connsiteX1" fmla="*/ 11992 w 18913"/>
              <a:gd name="connsiteY1" fmla="*/ 0 h 10052"/>
              <a:gd name="connsiteX2" fmla="*/ 14511 w 18913"/>
              <a:gd name="connsiteY2" fmla="*/ 4442 h 10052"/>
              <a:gd name="connsiteX3" fmla="*/ 17062 w 18913"/>
              <a:gd name="connsiteY3" fmla="*/ 10039 h 10052"/>
              <a:gd name="connsiteX4" fmla="*/ 6866 w 18913"/>
              <a:gd name="connsiteY4" fmla="*/ 10052 h 10052"/>
              <a:gd name="connsiteX5" fmla="*/ 5607 w 18913"/>
              <a:gd name="connsiteY5" fmla="*/ 4687 h 10052"/>
              <a:gd name="connsiteX6" fmla="*/ 2772 w 18913"/>
              <a:gd name="connsiteY6" fmla="*/ 13 h 10052"/>
              <a:gd name="connsiteX0" fmla="*/ 2555 w 18696"/>
              <a:gd name="connsiteY0" fmla="*/ 13 h 10052"/>
              <a:gd name="connsiteX1" fmla="*/ 11775 w 18696"/>
              <a:gd name="connsiteY1" fmla="*/ 0 h 10052"/>
              <a:gd name="connsiteX2" fmla="*/ 14294 w 18696"/>
              <a:gd name="connsiteY2" fmla="*/ 4442 h 10052"/>
              <a:gd name="connsiteX3" fmla="*/ 16845 w 18696"/>
              <a:gd name="connsiteY3" fmla="*/ 10039 h 10052"/>
              <a:gd name="connsiteX4" fmla="*/ 6649 w 18696"/>
              <a:gd name="connsiteY4" fmla="*/ 10052 h 10052"/>
              <a:gd name="connsiteX5" fmla="*/ 5390 w 18696"/>
              <a:gd name="connsiteY5" fmla="*/ 4687 h 10052"/>
              <a:gd name="connsiteX6" fmla="*/ 2555 w 18696"/>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175"/>
              <a:gd name="connsiteY0" fmla="*/ 13 h 10052"/>
              <a:gd name="connsiteX1" fmla="*/ 11351 w 18175"/>
              <a:gd name="connsiteY1" fmla="*/ 0 h 10052"/>
              <a:gd name="connsiteX2" fmla="*/ 13675 w 18175"/>
              <a:gd name="connsiteY2" fmla="*/ 4468 h 10052"/>
              <a:gd name="connsiteX3" fmla="*/ 16421 w 18175"/>
              <a:gd name="connsiteY3" fmla="*/ 10039 h 10052"/>
              <a:gd name="connsiteX4" fmla="*/ 6225 w 18175"/>
              <a:gd name="connsiteY4" fmla="*/ 10052 h 10052"/>
              <a:gd name="connsiteX5" fmla="*/ 4966 w 18175"/>
              <a:gd name="connsiteY5" fmla="*/ 4687 h 10052"/>
              <a:gd name="connsiteX6" fmla="*/ 2131 w 18175"/>
              <a:gd name="connsiteY6" fmla="*/ 13 h 10052"/>
              <a:gd name="connsiteX0" fmla="*/ 2131 w 17863"/>
              <a:gd name="connsiteY0" fmla="*/ 13 h 10052"/>
              <a:gd name="connsiteX1" fmla="*/ 11351 w 17863"/>
              <a:gd name="connsiteY1" fmla="*/ 0 h 10052"/>
              <a:gd name="connsiteX2" fmla="*/ 13675 w 17863"/>
              <a:gd name="connsiteY2" fmla="*/ 4468 h 10052"/>
              <a:gd name="connsiteX3" fmla="*/ 15771 w 17863"/>
              <a:gd name="connsiteY3" fmla="*/ 10052 h 10052"/>
              <a:gd name="connsiteX4" fmla="*/ 6225 w 17863"/>
              <a:gd name="connsiteY4" fmla="*/ 10052 h 10052"/>
              <a:gd name="connsiteX5" fmla="*/ 4966 w 17863"/>
              <a:gd name="connsiteY5" fmla="*/ 4687 h 10052"/>
              <a:gd name="connsiteX6" fmla="*/ 2131 w 17863"/>
              <a:gd name="connsiteY6" fmla="*/ 13 h 10052"/>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0961 w 17863"/>
              <a:gd name="connsiteY1" fmla="*/ 13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608"/>
              <a:gd name="connsiteY0" fmla="*/ 0 h 10026"/>
              <a:gd name="connsiteX1" fmla="*/ 10860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860 w 17608"/>
              <a:gd name="connsiteY1" fmla="*/ 13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535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860 w 17503"/>
              <a:gd name="connsiteY0" fmla="*/ 0 h 10026"/>
              <a:gd name="connsiteX1" fmla="*/ 10430 w 17503"/>
              <a:gd name="connsiteY1" fmla="*/ 0 h 10026"/>
              <a:gd name="connsiteX2" fmla="*/ 13469 w 17503"/>
              <a:gd name="connsiteY2" fmla="*/ 4442 h 10026"/>
              <a:gd name="connsiteX3" fmla="*/ 15565 w 17503"/>
              <a:gd name="connsiteY3" fmla="*/ 10026 h 10026"/>
              <a:gd name="connsiteX4" fmla="*/ 6019 w 17503"/>
              <a:gd name="connsiteY4" fmla="*/ 10026 h 10026"/>
              <a:gd name="connsiteX5" fmla="*/ 4955 w 17503"/>
              <a:gd name="connsiteY5" fmla="*/ 4777 h 10026"/>
              <a:gd name="connsiteX6" fmla="*/ 1860 w 17503"/>
              <a:gd name="connsiteY6" fmla="*/ 0 h 10026"/>
              <a:gd name="connsiteX0" fmla="*/ 1860 w 17609"/>
              <a:gd name="connsiteY0" fmla="*/ 0 h 10026"/>
              <a:gd name="connsiteX1" fmla="*/ 10430 w 17609"/>
              <a:gd name="connsiteY1" fmla="*/ 0 h 10026"/>
              <a:gd name="connsiteX2" fmla="*/ 13664 w 17609"/>
              <a:gd name="connsiteY2" fmla="*/ 4610 h 10026"/>
              <a:gd name="connsiteX3" fmla="*/ 15565 w 17609"/>
              <a:gd name="connsiteY3" fmla="*/ 10026 h 10026"/>
              <a:gd name="connsiteX4" fmla="*/ 6019 w 17609"/>
              <a:gd name="connsiteY4" fmla="*/ 10026 h 10026"/>
              <a:gd name="connsiteX5" fmla="*/ 4955 w 17609"/>
              <a:gd name="connsiteY5" fmla="*/ 4777 h 10026"/>
              <a:gd name="connsiteX6" fmla="*/ 1860 w 17609"/>
              <a:gd name="connsiteY6" fmla="*/ 0 h 10026"/>
              <a:gd name="connsiteX0" fmla="*/ 1860 w 17506"/>
              <a:gd name="connsiteY0" fmla="*/ 0 h 10026"/>
              <a:gd name="connsiteX1" fmla="*/ 10430 w 17506"/>
              <a:gd name="connsiteY1" fmla="*/ 0 h 10026"/>
              <a:gd name="connsiteX2" fmla="*/ 13664 w 17506"/>
              <a:gd name="connsiteY2" fmla="*/ 4610 h 10026"/>
              <a:gd name="connsiteX3" fmla="*/ 15565 w 17506"/>
              <a:gd name="connsiteY3" fmla="*/ 10026 h 10026"/>
              <a:gd name="connsiteX4" fmla="*/ 6019 w 17506"/>
              <a:gd name="connsiteY4" fmla="*/ 10026 h 10026"/>
              <a:gd name="connsiteX5" fmla="*/ 4955 w 17506"/>
              <a:gd name="connsiteY5" fmla="*/ 4777 h 10026"/>
              <a:gd name="connsiteX6" fmla="*/ 1860 w 17506"/>
              <a:gd name="connsiteY6" fmla="*/ 0 h 10026"/>
              <a:gd name="connsiteX0" fmla="*/ 1409 w 17965"/>
              <a:gd name="connsiteY0" fmla="*/ 13 h 10026"/>
              <a:gd name="connsiteX1" fmla="*/ 10889 w 17965"/>
              <a:gd name="connsiteY1" fmla="*/ 0 h 10026"/>
              <a:gd name="connsiteX2" fmla="*/ 14123 w 17965"/>
              <a:gd name="connsiteY2" fmla="*/ 4610 h 10026"/>
              <a:gd name="connsiteX3" fmla="*/ 16024 w 17965"/>
              <a:gd name="connsiteY3" fmla="*/ 10026 h 10026"/>
              <a:gd name="connsiteX4" fmla="*/ 6478 w 17965"/>
              <a:gd name="connsiteY4" fmla="*/ 10026 h 10026"/>
              <a:gd name="connsiteX5" fmla="*/ 5414 w 17965"/>
              <a:gd name="connsiteY5" fmla="*/ 4777 h 10026"/>
              <a:gd name="connsiteX6" fmla="*/ 1409 w 17965"/>
              <a:gd name="connsiteY6" fmla="*/ 13 h 10026"/>
              <a:gd name="connsiteX0" fmla="*/ 1057 w 17613"/>
              <a:gd name="connsiteY0" fmla="*/ 13 h 10026"/>
              <a:gd name="connsiteX1" fmla="*/ 10537 w 17613"/>
              <a:gd name="connsiteY1" fmla="*/ 0 h 10026"/>
              <a:gd name="connsiteX2" fmla="*/ 13771 w 17613"/>
              <a:gd name="connsiteY2" fmla="*/ 4610 h 10026"/>
              <a:gd name="connsiteX3" fmla="*/ 15672 w 17613"/>
              <a:gd name="connsiteY3" fmla="*/ 10026 h 10026"/>
              <a:gd name="connsiteX4" fmla="*/ 6126 w 17613"/>
              <a:gd name="connsiteY4" fmla="*/ 10026 h 10026"/>
              <a:gd name="connsiteX5" fmla="*/ 5062 w 17613"/>
              <a:gd name="connsiteY5" fmla="*/ 4777 h 10026"/>
              <a:gd name="connsiteX6" fmla="*/ 1057 w 17613"/>
              <a:gd name="connsiteY6" fmla="*/ 13 h 10026"/>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4950 w 17501"/>
              <a:gd name="connsiteY5" fmla="*/ 4764 h 10013"/>
              <a:gd name="connsiteX6" fmla="*/ 746 w 17501"/>
              <a:gd name="connsiteY6" fmla="*/ 3281 h 10013"/>
              <a:gd name="connsiteX7" fmla="*/ 945 w 17501"/>
              <a:gd name="connsiteY7"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746 w 17501"/>
              <a:gd name="connsiteY5" fmla="*/ 3281 h 10013"/>
              <a:gd name="connsiteX6" fmla="*/ 945 w 17501"/>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412 w 17968"/>
              <a:gd name="connsiteY0" fmla="*/ 0 h 10013"/>
              <a:gd name="connsiteX1" fmla="*/ 11217 w 17968"/>
              <a:gd name="connsiteY1" fmla="*/ 0 h 10013"/>
              <a:gd name="connsiteX2" fmla="*/ 14126 w 17968"/>
              <a:gd name="connsiteY2" fmla="*/ 4597 h 10013"/>
              <a:gd name="connsiteX3" fmla="*/ 16027 w 17968"/>
              <a:gd name="connsiteY3" fmla="*/ 10013 h 10013"/>
              <a:gd name="connsiteX4" fmla="*/ 6481 w 17968"/>
              <a:gd name="connsiteY4" fmla="*/ 10013 h 10013"/>
              <a:gd name="connsiteX5" fmla="*/ 1213 w 17968"/>
              <a:gd name="connsiteY5" fmla="*/ 3281 h 10013"/>
              <a:gd name="connsiteX6" fmla="*/ 1412 w 17968"/>
              <a:gd name="connsiteY6" fmla="*/ 0 h 10013"/>
              <a:gd name="connsiteX0" fmla="*/ 1412 w 17968"/>
              <a:gd name="connsiteY0" fmla="*/ 0 h 10013"/>
              <a:gd name="connsiteX1" fmla="*/ 11217 w 17968"/>
              <a:gd name="connsiteY1" fmla="*/ 0 h 10013"/>
              <a:gd name="connsiteX2" fmla="*/ 10767 w 17968"/>
              <a:gd name="connsiteY2" fmla="*/ 2957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9402 w 17968"/>
              <a:gd name="connsiteY2" fmla="*/ 3139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0567 w 17968"/>
              <a:gd name="connsiteY1" fmla="*/ 13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6071"/>
              <a:gd name="connsiteY0" fmla="*/ 0 h 10013"/>
              <a:gd name="connsiteX1" fmla="*/ 11217 w 16071"/>
              <a:gd name="connsiteY1" fmla="*/ 0 h 10013"/>
              <a:gd name="connsiteX2" fmla="*/ 10117 w 16071"/>
              <a:gd name="connsiteY2" fmla="*/ 3113 h 10013"/>
              <a:gd name="connsiteX3" fmla="*/ 16027 w 16071"/>
              <a:gd name="connsiteY3" fmla="*/ 10013 h 10013"/>
              <a:gd name="connsiteX4" fmla="*/ 6481 w 16071"/>
              <a:gd name="connsiteY4" fmla="*/ 10013 h 10013"/>
              <a:gd name="connsiteX5" fmla="*/ 1213 w 16071"/>
              <a:gd name="connsiteY5" fmla="*/ 3281 h 10013"/>
              <a:gd name="connsiteX6" fmla="*/ 1412 w 16071"/>
              <a:gd name="connsiteY6"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9095"/>
              <a:gd name="connsiteY0" fmla="*/ 0 h 10013"/>
              <a:gd name="connsiteX1" fmla="*/ 11217 w 19095"/>
              <a:gd name="connsiteY1" fmla="*/ 0 h 10013"/>
              <a:gd name="connsiteX2" fmla="*/ 10117 w 19095"/>
              <a:gd name="connsiteY2" fmla="*/ 3113 h 10013"/>
              <a:gd name="connsiteX3" fmla="*/ 18761 w 19095"/>
              <a:gd name="connsiteY3" fmla="*/ 6886 h 10013"/>
              <a:gd name="connsiteX4" fmla="*/ 16027 w 19095"/>
              <a:gd name="connsiteY4" fmla="*/ 10013 h 10013"/>
              <a:gd name="connsiteX5" fmla="*/ 6481 w 19095"/>
              <a:gd name="connsiteY5" fmla="*/ 10013 h 10013"/>
              <a:gd name="connsiteX6" fmla="*/ 1213 w 19095"/>
              <a:gd name="connsiteY6" fmla="*/ 3281 h 10013"/>
              <a:gd name="connsiteX7" fmla="*/ 1412 w 19095"/>
              <a:gd name="connsiteY7" fmla="*/ 0 h 10013"/>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920 w 18853"/>
              <a:gd name="connsiteY0" fmla="*/ 13 h 10026"/>
              <a:gd name="connsiteX1" fmla="*/ 10945 w 18853"/>
              <a:gd name="connsiteY1" fmla="*/ 0 h 10026"/>
              <a:gd name="connsiteX2" fmla="*/ 9845 w 18853"/>
              <a:gd name="connsiteY2" fmla="*/ 3113 h 10026"/>
              <a:gd name="connsiteX3" fmla="*/ 18489 w 18853"/>
              <a:gd name="connsiteY3" fmla="*/ 6886 h 10026"/>
              <a:gd name="connsiteX4" fmla="*/ 16080 w 18853"/>
              <a:gd name="connsiteY4" fmla="*/ 10026 h 10026"/>
              <a:gd name="connsiteX5" fmla="*/ 6209 w 18853"/>
              <a:gd name="connsiteY5" fmla="*/ 10013 h 10026"/>
              <a:gd name="connsiteX6" fmla="*/ 941 w 18853"/>
              <a:gd name="connsiteY6" fmla="*/ 3281 h 10026"/>
              <a:gd name="connsiteX7" fmla="*/ 1920 w 18853"/>
              <a:gd name="connsiteY7" fmla="*/ 13 h 10026"/>
              <a:gd name="connsiteX0" fmla="*/ 1488 w 19071"/>
              <a:gd name="connsiteY0" fmla="*/ 26 h 10026"/>
              <a:gd name="connsiteX1" fmla="*/ 11163 w 19071"/>
              <a:gd name="connsiteY1" fmla="*/ 0 h 10026"/>
              <a:gd name="connsiteX2" fmla="*/ 10063 w 19071"/>
              <a:gd name="connsiteY2" fmla="*/ 3113 h 10026"/>
              <a:gd name="connsiteX3" fmla="*/ 18707 w 19071"/>
              <a:gd name="connsiteY3" fmla="*/ 6886 h 10026"/>
              <a:gd name="connsiteX4" fmla="*/ 16298 w 19071"/>
              <a:gd name="connsiteY4" fmla="*/ 10026 h 10026"/>
              <a:gd name="connsiteX5" fmla="*/ 6427 w 19071"/>
              <a:gd name="connsiteY5" fmla="*/ 10013 h 10026"/>
              <a:gd name="connsiteX6" fmla="*/ 1159 w 19071"/>
              <a:gd name="connsiteY6" fmla="*/ 3281 h 10026"/>
              <a:gd name="connsiteX7" fmla="*/ 1488 w 19071"/>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7469 w 19012"/>
              <a:gd name="connsiteY6" fmla="*/ 6730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9029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0264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004 w 18587"/>
              <a:gd name="connsiteY0" fmla="*/ 26 h 10026"/>
              <a:gd name="connsiteX1" fmla="*/ 10679 w 18587"/>
              <a:gd name="connsiteY1" fmla="*/ 0 h 10026"/>
              <a:gd name="connsiteX2" fmla="*/ 9579 w 18587"/>
              <a:gd name="connsiteY2" fmla="*/ 3113 h 10026"/>
              <a:gd name="connsiteX3" fmla="*/ 18223 w 18587"/>
              <a:gd name="connsiteY3" fmla="*/ 6886 h 10026"/>
              <a:gd name="connsiteX4" fmla="*/ 15814 w 18587"/>
              <a:gd name="connsiteY4" fmla="*/ 10026 h 10026"/>
              <a:gd name="connsiteX5" fmla="*/ 5943 w 18587"/>
              <a:gd name="connsiteY5" fmla="*/ 10013 h 10026"/>
              <a:gd name="connsiteX6" fmla="*/ 1455 w 18587"/>
              <a:gd name="connsiteY6" fmla="*/ 3294 h 10026"/>
              <a:gd name="connsiteX7" fmla="*/ 1004 w 18587"/>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9158 w 19011"/>
              <a:gd name="connsiteY6" fmla="*/ 598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15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449 h 10065"/>
              <a:gd name="connsiteX8" fmla="*/ 1428 w 19011"/>
              <a:gd name="connsiteY8" fmla="*/ 26 h 10065"/>
              <a:gd name="connsiteX0" fmla="*/ 1512 w 19095"/>
              <a:gd name="connsiteY0" fmla="*/ 26 h 10065"/>
              <a:gd name="connsiteX1" fmla="*/ 11187 w 19095"/>
              <a:gd name="connsiteY1" fmla="*/ 0 h 10065"/>
              <a:gd name="connsiteX2" fmla="*/ 10087 w 19095"/>
              <a:gd name="connsiteY2" fmla="*/ 3113 h 10065"/>
              <a:gd name="connsiteX3" fmla="*/ 18731 w 19095"/>
              <a:gd name="connsiteY3" fmla="*/ 6886 h 10065"/>
              <a:gd name="connsiteX4" fmla="*/ 16322 w 19095"/>
              <a:gd name="connsiteY4" fmla="*/ 10026 h 10065"/>
              <a:gd name="connsiteX5" fmla="*/ 6386 w 19095"/>
              <a:gd name="connsiteY5" fmla="*/ 10065 h 10065"/>
              <a:gd name="connsiteX6" fmla="*/ 8592 w 19095"/>
              <a:gd name="connsiteY6" fmla="*/ 6203 h 10065"/>
              <a:gd name="connsiteX7" fmla="*/ 1183 w 19095"/>
              <a:gd name="connsiteY7" fmla="*/ 3449 h 10065"/>
              <a:gd name="connsiteX8" fmla="*/ 1512 w 19095"/>
              <a:gd name="connsiteY8" fmla="*/ 26 h 10065"/>
              <a:gd name="connsiteX0" fmla="*/ 1568 w 19151"/>
              <a:gd name="connsiteY0" fmla="*/ 26 h 10065"/>
              <a:gd name="connsiteX1" fmla="*/ 11243 w 19151"/>
              <a:gd name="connsiteY1" fmla="*/ 0 h 10065"/>
              <a:gd name="connsiteX2" fmla="*/ 10143 w 19151"/>
              <a:gd name="connsiteY2" fmla="*/ 3113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9883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10208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1" h="10065">
                <a:moveTo>
                  <a:pt x="1568" y="26"/>
                </a:moveTo>
                <a:lnTo>
                  <a:pt x="11243" y="0"/>
                </a:lnTo>
                <a:cubicBezTo>
                  <a:pt x="11220" y="2"/>
                  <a:pt x="6798" y="1296"/>
                  <a:pt x="10208" y="3139"/>
                </a:cubicBezTo>
                <a:cubicBezTo>
                  <a:pt x="12278" y="4187"/>
                  <a:pt x="16827" y="4828"/>
                  <a:pt x="18787" y="6886"/>
                </a:cubicBezTo>
                <a:cubicBezTo>
                  <a:pt x="20097" y="8529"/>
                  <a:pt x="17547" y="9470"/>
                  <a:pt x="16378" y="10026"/>
                </a:cubicBezTo>
                <a:lnTo>
                  <a:pt x="6442" y="10065"/>
                </a:lnTo>
                <a:cubicBezTo>
                  <a:pt x="10375" y="8737"/>
                  <a:pt x="11660" y="7497"/>
                  <a:pt x="8648" y="6203"/>
                </a:cubicBezTo>
                <a:cubicBezTo>
                  <a:pt x="5636" y="5012"/>
                  <a:pt x="2896" y="4319"/>
                  <a:pt x="1239" y="3449"/>
                </a:cubicBezTo>
                <a:cubicBezTo>
                  <a:pt x="-988" y="2240"/>
                  <a:pt x="204" y="616"/>
                  <a:pt x="1568" y="26"/>
                </a:cubicBezTo>
                <a:close/>
              </a:path>
            </a:pathLst>
          </a:custGeom>
          <a:solidFill>
            <a:srgbClr val="F89A28"/>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5" name="Freeform 74"/>
          <p:cNvSpPr/>
          <p:nvPr/>
        </p:nvSpPr>
        <p:spPr bwMode="auto">
          <a:xfrm rot="18536727">
            <a:off x="6064085" y="1659092"/>
            <a:ext cx="4497211" cy="5113909"/>
          </a:xfrm>
          <a:custGeom>
            <a:avLst/>
            <a:gdLst>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3964827 w 4120330"/>
              <a:gd name="connsiteY5" fmla="*/ 654531 h 4685348"/>
              <a:gd name="connsiteX6" fmla="*/ 4120330 w 4120330"/>
              <a:gd name="connsiteY6" fmla="*/ 813296 h 4685348"/>
              <a:gd name="connsiteX7" fmla="*/ 4114691 w 4120330"/>
              <a:gd name="connsiteY7" fmla="*/ 818575 h 4685348"/>
              <a:gd name="connsiteX8" fmla="*/ 3726339 w 4120330"/>
              <a:gd name="connsiteY8" fmla="*/ 1323559 h 4685348"/>
              <a:gd name="connsiteX9" fmla="*/ 2556185 w 4120330"/>
              <a:gd name="connsiteY9" fmla="*/ 3667378 h 4685348"/>
              <a:gd name="connsiteX10" fmla="*/ 810899 w 4120330"/>
              <a:gd name="connsiteY10" fmla="*/ 4685348 h 4685348"/>
              <a:gd name="connsiteX11" fmla="*/ 0 w 4120330"/>
              <a:gd name="connsiteY11" fmla="*/ 3721485 h 4685348"/>
              <a:gd name="connsiteX12" fmla="*/ 2086288 w 4120330"/>
              <a:gd name="connsiteY12" fmla="*/ 2394833 h 4685348"/>
              <a:gd name="connsiteX13" fmla="*/ 2858418 w 4120330"/>
              <a:gd name="connsiteY13" fmla="*/ 563371 h 4685348"/>
              <a:gd name="connsiteX14" fmla="*/ 3248244 w 4120330"/>
              <a:gd name="connsiteY14" fmla="*/ 72319 h 4685348"/>
              <a:gd name="connsiteX15" fmla="*/ 3323748 w 4120330"/>
              <a:gd name="connsiteY15" fmla="*/ 0 h 4685348"/>
              <a:gd name="connsiteX16" fmla="*/ 3510198 w 4120330"/>
              <a:gd name="connsiteY16" fmla="*/ 190363 h 4685348"/>
              <a:gd name="connsiteX17" fmla="*/ 3516040 w 4120330"/>
              <a:gd name="connsiteY17" fmla="*/ 184520 h 4685348"/>
              <a:gd name="connsiteX18" fmla="*/ 3613530 w 4120330"/>
              <a:gd name="connsiteY18" fmla="*/ 184521 h 4685348"/>
              <a:gd name="connsiteX19" fmla="*/ 3616663 w 4120330"/>
              <a:gd name="connsiteY19" fmla="*/ 183223 h 4685348"/>
              <a:gd name="connsiteX20" fmla="*/ 3904720 w 4120330"/>
              <a:gd name="connsiteY20" fmla="*/ 183223 h 4685348"/>
              <a:gd name="connsiteX21" fmla="*/ 3955644 w 4120330"/>
              <a:gd name="connsiteY21"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61050 w 4120330"/>
              <a:gd name="connsiteY4" fmla="*/ 655547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61050 w 4120330"/>
              <a:gd name="connsiteY3" fmla="*/ 655547 h 4685348"/>
              <a:gd name="connsiteX4" fmla="*/ 4120330 w 4120330"/>
              <a:gd name="connsiteY4" fmla="*/ 813296 h 4685348"/>
              <a:gd name="connsiteX5" fmla="*/ 4114691 w 4120330"/>
              <a:gd name="connsiteY5" fmla="*/ 818575 h 4685348"/>
              <a:gd name="connsiteX6" fmla="*/ 3726339 w 4120330"/>
              <a:gd name="connsiteY6" fmla="*/ 1323559 h 4685348"/>
              <a:gd name="connsiteX7" fmla="*/ 2556185 w 4120330"/>
              <a:gd name="connsiteY7" fmla="*/ 3667378 h 4685348"/>
              <a:gd name="connsiteX8" fmla="*/ 810899 w 4120330"/>
              <a:gd name="connsiteY8" fmla="*/ 4685348 h 4685348"/>
              <a:gd name="connsiteX9" fmla="*/ 0 w 4120330"/>
              <a:gd name="connsiteY9" fmla="*/ 3721485 h 4685348"/>
              <a:gd name="connsiteX10" fmla="*/ 2086288 w 4120330"/>
              <a:gd name="connsiteY10" fmla="*/ 2394833 h 4685348"/>
              <a:gd name="connsiteX11" fmla="*/ 2858418 w 4120330"/>
              <a:gd name="connsiteY11" fmla="*/ 563371 h 4685348"/>
              <a:gd name="connsiteX12" fmla="*/ 3248244 w 4120330"/>
              <a:gd name="connsiteY12" fmla="*/ 72319 h 4685348"/>
              <a:gd name="connsiteX13" fmla="*/ 3323748 w 4120330"/>
              <a:gd name="connsiteY13" fmla="*/ 0 h 4685348"/>
              <a:gd name="connsiteX14" fmla="*/ 3510198 w 4120330"/>
              <a:gd name="connsiteY14" fmla="*/ 190363 h 4685348"/>
              <a:gd name="connsiteX15" fmla="*/ 3516040 w 4120330"/>
              <a:gd name="connsiteY15" fmla="*/ 184520 h 4685348"/>
              <a:gd name="connsiteX16" fmla="*/ 3613530 w 4120330"/>
              <a:gd name="connsiteY16" fmla="*/ 184521 h 4685348"/>
              <a:gd name="connsiteX17" fmla="*/ 3616663 w 4120330"/>
              <a:gd name="connsiteY17" fmla="*/ 183223 h 4685348"/>
              <a:gd name="connsiteX18" fmla="*/ 3904720 w 4120330"/>
              <a:gd name="connsiteY18" fmla="*/ 183223 h 4685348"/>
              <a:gd name="connsiteX19" fmla="*/ 3955644 w 4120330"/>
              <a:gd name="connsiteY19" fmla="*/ 204316 h 4685348"/>
              <a:gd name="connsiteX0" fmla="*/ 3955644 w 4120330"/>
              <a:gd name="connsiteY0" fmla="*/ 204316 h 4685348"/>
              <a:gd name="connsiteX1" fmla="*/ 3976737 w 4120330"/>
              <a:gd name="connsiteY1" fmla="*/ 255240 h 4685348"/>
              <a:gd name="connsiteX2" fmla="*/ 3961050 w 4120330"/>
              <a:gd name="connsiteY2" fmla="*/ 655547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616663 w 4120330"/>
              <a:gd name="connsiteY15" fmla="*/ 183223 h 4685348"/>
              <a:gd name="connsiteX16" fmla="*/ 3904720 w 4120330"/>
              <a:gd name="connsiteY16" fmla="*/ 183223 h 4685348"/>
              <a:gd name="connsiteX17" fmla="*/ 3955644 w 4120330"/>
              <a:gd name="connsiteY17"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904720 w 4120330"/>
              <a:gd name="connsiteY15" fmla="*/ 183223 h 4685348"/>
              <a:gd name="connsiteX16" fmla="*/ 3955644 w 4120330"/>
              <a:gd name="connsiteY16"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904720 w 4120330"/>
              <a:gd name="connsiteY14" fmla="*/ 183223 h 4685348"/>
              <a:gd name="connsiteX15" fmla="*/ 3955644 w 4120330"/>
              <a:gd name="connsiteY15" fmla="*/ 204316 h 468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20330" h="4685348">
                <a:moveTo>
                  <a:pt x="3955644" y="204316"/>
                </a:moveTo>
                <a:cubicBezTo>
                  <a:pt x="3968677" y="217349"/>
                  <a:pt x="3976737" y="235354"/>
                  <a:pt x="3976737" y="255240"/>
                </a:cubicBezTo>
                <a:lnTo>
                  <a:pt x="3963909" y="649274"/>
                </a:lnTo>
                <a:lnTo>
                  <a:pt x="4120330" y="813296"/>
                </a:lnTo>
                <a:lnTo>
                  <a:pt x="4114691" y="818575"/>
                </a:lnTo>
                <a:cubicBezTo>
                  <a:pt x="3978749" y="956037"/>
                  <a:pt x="3846349" y="1122368"/>
                  <a:pt x="3726339" y="1323559"/>
                </a:cubicBezTo>
                <a:cubicBezTo>
                  <a:pt x="3372810" y="1946625"/>
                  <a:pt x="3418127" y="2651335"/>
                  <a:pt x="2556185" y="3667378"/>
                </a:cubicBezTo>
                <a:cubicBezTo>
                  <a:pt x="1847760" y="4453421"/>
                  <a:pt x="1179087" y="4578283"/>
                  <a:pt x="810899" y="4685348"/>
                </a:cubicBezTo>
                <a:lnTo>
                  <a:pt x="0" y="3721485"/>
                </a:lnTo>
                <a:cubicBezTo>
                  <a:pt x="970306" y="3578223"/>
                  <a:pt x="1686113" y="3209115"/>
                  <a:pt x="2086288" y="2394833"/>
                </a:cubicBezTo>
                <a:cubicBezTo>
                  <a:pt x="2435511" y="1621732"/>
                  <a:pt x="2560042" y="1074557"/>
                  <a:pt x="2858418" y="563371"/>
                </a:cubicBezTo>
                <a:cubicBezTo>
                  <a:pt x="2963585" y="387642"/>
                  <a:pt x="3098608" y="222608"/>
                  <a:pt x="3248244" y="72319"/>
                </a:cubicBezTo>
                <a:lnTo>
                  <a:pt x="3323748" y="0"/>
                </a:lnTo>
                <a:lnTo>
                  <a:pt x="3510198" y="190363"/>
                </a:lnTo>
                <a:lnTo>
                  <a:pt x="3904720" y="183223"/>
                </a:lnTo>
                <a:cubicBezTo>
                  <a:pt x="3924607" y="183223"/>
                  <a:pt x="3942611" y="191283"/>
                  <a:pt x="3955644" y="204316"/>
                </a:cubicBezTo>
                <a:close/>
              </a:path>
            </a:pathLst>
          </a:custGeom>
          <a:solidFill>
            <a:srgbClr val="00B9F1"/>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6" name="Freeform 75"/>
          <p:cNvSpPr/>
          <p:nvPr/>
        </p:nvSpPr>
        <p:spPr bwMode="auto">
          <a:xfrm rot="17023145">
            <a:off x="6844712" y="3924678"/>
            <a:ext cx="4029470" cy="2209444"/>
          </a:xfrm>
          <a:custGeom>
            <a:avLst/>
            <a:gdLst>
              <a:gd name="connsiteX0" fmla="*/ 3691787 w 3691787"/>
              <a:gd name="connsiteY0" fmla="*/ 804069 h 2024286"/>
              <a:gd name="connsiteX1" fmla="*/ 3599485 w 3691787"/>
              <a:gd name="connsiteY1" fmla="*/ 896953 h 2024286"/>
              <a:gd name="connsiteX2" fmla="*/ 2335464 w 3691787"/>
              <a:gd name="connsiteY2" fmla="*/ 1759799 h 2024286"/>
              <a:gd name="connsiteX3" fmla="*/ 322770 w 3691787"/>
              <a:gd name="connsiteY3" fmla="*/ 1936852 h 2024286"/>
              <a:gd name="connsiteX4" fmla="*/ 0 w 3691787"/>
              <a:gd name="connsiteY4" fmla="*/ 719310 h 2024286"/>
              <a:gd name="connsiteX5" fmla="*/ 2452734 w 3691787"/>
              <a:gd name="connsiteY5" fmla="*/ 408347 h 2024286"/>
              <a:gd name="connsiteX6" fmla="*/ 2887523 w 3691787"/>
              <a:gd name="connsiteY6" fmla="*/ 15782 h 2024286"/>
              <a:gd name="connsiteX7" fmla="*/ 2903927 w 3691787"/>
              <a:gd name="connsiteY7" fmla="*/ 0 h 2024286"/>
              <a:gd name="connsiteX8" fmla="*/ 3072649 w 3691787"/>
              <a:gd name="connsiteY8" fmla="*/ 172193 h 2024286"/>
              <a:gd name="connsiteX9" fmla="*/ 3160273 w 3691787"/>
              <a:gd name="connsiteY9" fmla="*/ 172192 h 2024286"/>
              <a:gd name="connsiteX10" fmla="*/ 3163406 w 3691787"/>
              <a:gd name="connsiteY10" fmla="*/ 170895 h 2024286"/>
              <a:gd name="connsiteX11" fmla="*/ 3451463 w 3691787"/>
              <a:gd name="connsiteY11" fmla="*/ 170895 h 2024286"/>
              <a:gd name="connsiteX12" fmla="*/ 3502387 w 3691787"/>
              <a:gd name="connsiteY12" fmla="*/ 191988 h 2024286"/>
              <a:gd name="connsiteX13" fmla="*/ 3523480 w 3691787"/>
              <a:gd name="connsiteY13" fmla="*/ 242912 h 2024286"/>
              <a:gd name="connsiteX14" fmla="*/ 3523480 w 3691787"/>
              <a:gd name="connsiteY14" fmla="*/ 530968 h 2024286"/>
              <a:gd name="connsiteX15" fmla="*/ 3522181 w 3691787"/>
              <a:gd name="connsiteY15" fmla="*/ 534105 h 2024286"/>
              <a:gd name="connsiteX16" fmla="*/ 3522181 w 3691787"/>
              <a:gd name="connsiteY16" fmla="*/ 630974 h 202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91787" h="2024286">
                <a:moveTo>
                  <a:pt x="3691787" y="804069"/>
                </a:moveTo>
                <a:lnTo>
                  <a:pt x="3599485" y="896953"/>
                </a:lnTo>
                <a:cubicBezTo>
                  <a:pt x="3309881" y="1181753"/>
                  <a:pt x="2941850" y="1483904"/>
                  <a:pt x="2335464" y="1759799"/>
                </a:cubicBezTo>
                <a:cubicBezTo>
                  <a:pt x="1359592" y="2168949"/>
                  <a:pt x="701474" y="1996917"/>
                  <a:pt x="322770" y="1936852"/>
                </a:cubicBezTo>
                <a:lnTo>
                  <a:pt x="0" y="719310"/>
                </a:lnTo>
                <a:cubicBezTo>
                  <a:pt x="938826" y="1003251"/>
                  <a:pt x="1743680" y="974418"/>
                  <a:pt x="2452734" y="408347"/>
                </a:cubicBezTo>
                <a:cubicBezTo>
                  <a:pt x="2614086" y="270714"/>
                  <a:pt x="2756717" y="139868"/>
                  <a:pt x="2887523" y="15782"/>
                </a:cubicBezTo>
                <a:lnTo>
                  <a:pt x="2903927" y="0"/>
                </a:lnTo>
                <a:lnTo>
                  <a:pt x="3072649" y="172193"/>
                </a:lnTo>
                <a:lnTo>
                  <a:pt x="3160273" y="172192"/>
                </a:lnTo>
                <a:lnTo>
                  <a:pt x="3163406" y="170895"/>
                </a:lnTo>
                <a:lnTo>
                  <a:pt x="3451463" y="170895"/>
                </a:lnTo>
                <a:cubicBezTo>
                  <a:pt x="3471350" y="170895"/>
                  <a:pt x="3489354" y="178955"/>
                  <a:pt x="3502387" y="191988"/>
                </a:cubicBezTo>
                <a:cubicBezTo>
                  <a:pt x="3515420" y="205022"/>
                  <a:pt x="3523480" y="223026"/>
                  <a:pt x="3523480" y="242912"/>
                </a:cubicBezTo>
                <a:lnTo>
                  <a:pt x="3523480" y="530968"/>
                </a:lnTo>
                <a:lnTo>
                  <a:pt x="3522181" y="534105"/>
                </a:lnTo>
                <a:lnTo>
                  <a:pt x="3522181" y="630974"/>
                </a:lnTo>
                <a:close/>
              </a:path>
            </a:pathLst>
          </a:custGeom>
          <a:solidFill>
            <a:srgbClr val="AAD24C"/>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7" name="Freeform 76"/>
          <p:cNvSpPr/>
          <p:nvPr/>
        </p:nvSpPr>
        <p:spPr bwMode="auto">
          <a:xfrm rot="19067161">
            <a:off x="7788037" y="5275156"/>
            <a:ext cx="2349569" cy="1741352"/>
          </a:xfrm>
          <a:custGeom>
            <a:avLst/>
            <a:gdLst>
              <a:gd name="connsiteX0" fmla="*/ 1969811 w 2152668"/>
              <a:gd name="connsiteY0" fmla="*/ 192387 h 1595421"/>
              <a:gd name="connsiteX1" fmla="*/ 1990904 w 2152668"/>
              <a:gd name="connsiteY1" fmla="*/ 243311 h 1595421"/>
              <a:gd name="connsiteX2" fmla="*/ 1990904 w 2152668"/>
              <a:gd name="connsiteY2" fmla="*/ 531367 h 1595421"/>
              <a:gd name="connsiteX3" fmla="*/ 1989605 w 2152668"/>
              <a:gd name="connsiteY3" fmla="*/ 534504 h 1595421"/>
              <a:gd name="connsiteX4" fmla="*/ 1989605 w 2152668"/>
              <a:gd name="connsiteY4" fmla="*/ 628978 h 1595421"/>
              <a:gd name="connsiteX5" fmla="*/ 2152668 w 2152668"/>
              <a:gd name="connsiteY5" fmla="*/ 790795 h 1595421"/>
              <a:gd name="connsiteX6" fmla="*/ 2076981 w 2152668"/>
              <a:gd name="connsiteY6" fmla="*/ 871167 h 1595421"/>
              <a:gd name="connsiteX7" fmla="*/ 949397 w 2152668"/>
              <a:gd name="connsiteY7" fmla="*/ 1595421 h 1595421"/>
              <a:gd name="connsiteX8" fmla="*/ 0 w 2152668"/>
              <a:gd name="connsiteY8" fmla="*/ 767632 h 1595421"/>
              <a:gd name="connsiteX9" fmla="*/ 1292383 w 2152668"/>
              <a:gd name="connsiteY9" fmla="*/ 65503 h 1595421"/>
              <a:gd name="connsiteX10" fmla="*/ 1355783 w 2152668"/>
              <a:gd name="connsiteY10" fmla="*/ 0 h 1595421"/>
              <a:gd name="connsiteX11" fmla="*/ 1529957 w 2152668"/>
              <a:gd name="connsiteY11" fmla="*/ 172843 h 1595421"/>
              <a:gd name="connsiteX12" fmla="*/ 1530208 w 2152668"/>
              <a:gd name="connsiteY12" fmla="*/ 172592 h 1595421"/>
              <a:gd name="connsiteX13" fmla="*/ 1627697 w 2152668"/>
              <a:gd name="connsiteY13" fmla="*/ 172592 h 1595421"/>
              <a:gd name="connsiteX14" fmla="*/ 1630830 w 2152668"/>
              <a:gd name="connsiteY14" fmla="*/ 171293 h 1595421"/>
              <a:gd name="connsiteX15" fmla="*/ 1918887 w 2152668"/>
              <a:gd name="connsiteY15" fmla="*/ 171294 h 1595421"/>
              <a:gd name="connsiteX16" fmla="*/ 1969811 w 2152668"/>
              <a:gd name="connsiteY16" fmla="*/ 192387 h 159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2668" h="1595421">
                <a:moveTo>
                  <a:pt x="1969811" y="192387"/>
                </a:moveTo>
                <a:cubicBezTo>
                  <a:pt x="1982844" y="205420"/>
                  <a:pt x="1990904" y="223426"/>
                  <a:pt x="1990904" y="243311"/>
                </a:cubicBezTo>
                <a:lnTo>
                  <a:pt x="1990904" y="531367"/>
                </a:lnTo>
                <a:lnTo>
                  <a:pt x="1989605" y="534504"/>
                </a:lnTo>
                <a:lnTo>
                  <a:pt x="1989605" y="628978"/>
                </a:lnTo>
                <a:lnTo>
                  <a:pt x="2152668" y="790795"/>
                </a:lnTo>
                <a:lnTo>
                  <a:pt x="2076981" y="871167"/>
                </a:lnTo>
                <a:cubicBezTo>
                  <a:pt x="1635912" y="1315985"/>
                  <a:pt x="1209916" y="1473637"/>
                  <a:pt x="949397" y="1595421"/>
                </a:cubicBezTo>
                <a:lnTo>
                  <a:pt x="0" y="767632"/>
                </a:lnTo>
                <a:cubicBezTo>
                  <a:pt x="526929" y="604124"/>
                  <a:pt x="963306" y="382381"/>
                  <a:pt x="1292383" y="65503"/>
                </a:cubicBezTo>
                <a:lnTo>
                  <a:pt x="1355783" y="0"/>
                </a:lnTo>
                <a:lnTo>
                  <a:pt x="1529957" y="172843"/>
                </a:lnTo>
                <a:lnTo>
                  <a:pt x="1530208" y="172592"/>
                </a:lnTo>
                <a:lnTo>
                  <a:pt x="1627697" y="172592"/>
                </a:lnTo>
                <a:lnTo>
                  <a:pt x="1630830" y="171293"/>
                </a:lnTo>
                <a:lnTo>
                  <a:pt x="1918887" y="171294"/>
                </a:lnTo>
                <a:cubicBezTo>
                  <a:pt x="1938774" y="171294"/>
                  <a:pt x="1956778" y="179354"/>
                  <a:pt x="1969811" y="192387"/>
                </a:cubicBezTo>
                <a:close/>
              </a:path>
            </a:pathLst>
          </a:custGeom>
          <a:solidFill>
            <a:srgbClr val="F26E23"/>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8" name="TextBox 77"/>
          <p:cNvSpPr txBox="1"/>
          <p:nvPr/>
        </p:nvSpPr>
        <p:spPr>
          <a:xfrm rot="172995">
            <a:off x="8494235" y="5427491"/>
            <a:ext cx="1307713" cy="901325"/>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smtClean="0">
                <a:solidFill>
                  <a:prstClr val="white"/>
                </a:solidFill>
              </a:rPr>
              <a:t>Statements </a:t>
            </a:r>
          </a:p>
          <a:p>
            <a:pPr algn="ctr" eaLnBrk="0" hangingPunct="0">
              <a:lnSpc>
                <a:spcPts val="1400"/>
              </a:lnSpc>
            </a:pPr>
            <a:r>
              <a:rPr lang="en-US" sz="1100" b="1" dirty="0" smtClean="0">
                <a:solidFill>
                  <a:prstClr val="white"/>
                </a:solidFill>
              </a:rPr>
              <a:t>and Operators</a:t>
            </a:r>
            <a:endParaRPr lang="en-US" sz="1100" b="1" dirty="0"/>
          </a:p>
        </p:txBody>
      </p:sp>
      <p:sp>
        <p:nvSpPr>
          <p:cNvPr id="79" name="TextBox 78"/>
          <p:cNvSpPr txBox="1"/>
          <p:nvPr/>
        </p:nvSpPr>
        <p:spPr>
          <a:xfrm rot="19806305">
            <a:off x="8318865" y="3469855"/>
            <a:ext cx="1163868"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Functions</a:t>
            </a:r>
            <a:endParaRPr lang="en-US" sz="1100" b="1" dirty="0"/>
          </a:p>
        </p:txBody>
      </p:sp>
      <p:sp>
        <p:nvSpPr>
          <p:cNvPr id="80" name="TextBox 79"/>
          <p:cNvSpPr txBox="1"/>
          <p:nvPr/>
        </p:nvSpPr>
        <p:spPr>
          <a:xfrm rot="21220083">
            <a:off x="7354757" y="1629654"/>
            <a:ext cx="1004475"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eaLnBrk="0" hangingPunct="0">
              <a:lnSpc>
                <a:spcPts val="1400"/>
              </a:lnSpc>
            </a:pPr>
            <a:r>
              <a:rPr lang="en-US" sz="1100" b="1" dirty="0" smtClean="0">
                <a:solidFill>
                  <a:prstClr val="white"/>
                </a:solidFill>
              </a:rPr>
              <a:t>Flow Control </a:t>
            </a:r>
          </a:p>
          <a:p>
            <a:pPr algn="ctr" eaLnBrk="0" hangingPunct="0">
              <a:lnSpc>
                <a:spcPts val="1400"/>
              </a:lnSpc>
            </a:pPr>
            <a:r>
              <a:rPr lang="en-US" sz="1100" b="1" dirty="0" smtClean="0">
                <a:solidFill>
                  <a:prstClr val="white"/>
                </a:solidFill>
              </a:rPr>
              <a:t>Statements</a:t>
            </a:r>
            <a:endParaRPr lang="en-US" sz="1100" b="1" dirty="0"/>
          </a:p>
        </p:txBody>
      </p:sp>
      <p:sp>
        <p:nvSpPr>
          <p:cNvPr id="81" name="TextBox 80"/>
          <p:cNvSpPr txBox="1"/>
          <p:nvPr/>
        </p:nvSpPr>
        <p:spPr>
          <a:xfrm>
            <a:off x="7291931" y="198645"/>
            <a:ext cx="969264"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Type System</a:t>
            </a:r>
            <a:endParaRPr lang="en-US" sz="1100" b="1" dirty="0"/>
          </a:p>
        </p:txBody>
      </p:sp>
    </p:spTree>
    <p:extLst>
      <p:ext uri="{BB962C8B-B14F-4D97-AF65-F5344CB8AC3E}">
        <p14:creationId xmlns:p14="http://schemas.microsoft.com/office/powerpoint/2010/main" val="2248147861"/>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 Language Features</a:t>
            </a:r>
          </a:p>
        </p:txBody>
      </p:sp>
      <p:sp>
        <p:nvSpPr>
          <p:cNvPr id="3" name="Content Placeholder 2"/>
          <p:cNvSpPr>
            <a:spLocks noGrp="1"/>
          </p:cNvSpPr>
          <p:nvPr>
            <p:ph sz="half" idx="2"/>
          </p:nvPr>
        </p:nvSpPr>
        <p:spPr>
          <a:xfrm>
            <a:off x="914400" y="1592801"/>
            <a:ext cx="10369296" cy="3429000"/>
          </a:xfrm>
        </p:spPr>
        <p:txBody>
          <a:bodyPr/>
          <a:lstStyle/>
          <a:p>
            <a:r>
              <a:rPr lang="en-US" dirty="0" smtClean="0"/>
              <a:t>Designed for Simple Expressions</a:t>
            </a:r>
            <a:endParaRPr lang="en-US" dirty="0"/>
          </a:p>
          <a:p>
            <a:pPr lvl="1"/>
            <a:r>
              <a:rPr lang="en-US" dirty="0" smtClean="0"/>
              <a:t>Single Line  -  Implicit Returns </a:t>
            </a:r>
            <a:endParaRPr lang="en-US" dirty="0"/>
          </a:p>
          <a:p>
            <a:pPr lvl="1"/>
            <a:r>
              <a:rPr lang="en-US" dirty="0"/>
              <a:t>Case Insensitive </a:t>
            </a:r>
            <a:r>
              <a:rPr lang="en-US" dirty="0" smtClean="0"/>
              <a:t>Language</a:t>
            </a:r>
          </a:p>
          <a:p>
            <a:pPr lvl="1"/>
            <a:r>
              <a:rPr lang="en-US" dirty="0" smtClean="0"/>
              <a:t>Dictionary Syntax for Field Access</a:t>
            </a:r>
            <a:endParaRPr lang="en-US" dirty="0"/>
          </a:p>
          <a:p>
            <a:pPr marL="283464" lvl="1" indent="0">
              <a:buNone/>
            </a:pPr>
            <a:endParaRPr lang="en-US" sz="2000" dirty="0"/>
          </a:p>
          <a:p>
            <a:r>
              <a:rPr lang="en-US" dirty="0" smtClean="0"/>
              <a:t>Has Language Features to Support more Complex Scripts</a:t>
            </a:r>
            <a:endParaRPr lang="en-US" dirty="0"/>
          </a:p>
          <a:p>
            <a:pPr lvl="1"/>
            <a:r>
              <a:rPr lang="en-US" dirty="0"/>
              <a:t>Type System</a:t>
            </a:r>
          </a:p>
          <a:p>
            <a:pPr lvl="1"/>
            <a:r>
              <a:rPr lang="en-US" dirty="0"/>
              <a:t>Implicit and Explicit Type Casting</a:t>
            </a:r>
          </a:p>
          <a:p>
            <a:pPr lvl="1"/>
            <a:r>
              <a:rPr lang="en-US" dirty="0" smtClean="0"/>
              <a:t>Flow Control Statements:  IF, FOR</a:t>
            </a:r>
            <a:endParaRPr lang="en-US" dirty="0"/>
          </a:p>
          <a:p>
            <a:pPr lvl="1"/>
            <a:r>
              <a:rPr lang="en-US" dirty="0" smtClean="0"/>
              <a:t>Variable </a:t>
            </a:r>
            <a:r>
              <a:rPr lang="en-US" dirty="0"/>
              <a:t>Declaration and Assignments</a:t>
            </a:r>
          </a:p>
          <a:p>
            <a:pPr lvl="1"/>
            <a:r>
              <a:rPr lang="en-US" dirty="0"/>
              <a:t>User Defined Functions</a:t>
            </a:r>
          </a:p>
          <a:p>
            <a:pPr lvl="1"/>
            <a:endParaRPr lang="en-US" sz="1400" dirty="0"/>
          </a:p>
          <a:p>
            <a:r>
              <a:rPr lang="en-US" sz="1800" dirty="0"/>
              <a:t>Arcade Scripts run and return a value. They are self contained and cannot alter their environment.</a:t>
            </a:r>
          </a:p>
          <a:p>
            <a:pPr lvl="1"/>
            <a:endParaRPr lang="en-US" sz="1600" dirty="0"/>
          </a:p>
        </p:txBody>
      </p:sp>
    </p:spTree>
    <p:extLst>
      <p:ext uri="{BB962C8B-B14F-4D97-AF65-F5344CB8AC3E}">
        <p14:creationId xmlns:p14="http://schemas.microsoft.com/office/powerpoint/2010/main" val="3677489089"/>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Implicit Returns</a:t>
            </a:r>
            <a:endParaRPr lang="en-US" dirty="0"/>
          </a:p>
        </p:txBody>
      </p:sp>
      <p:sp>
        <p:nvSpPr>
          <p:cNvPr id="3" name="Content Placeholder 2"/>
          <p:cNvSpPr>
            <a:spLocks noGrp="1"/>
          </p:cNvSpPr>
          <p:nvPr>
            <p:ph sz="half" idx="2"/>
          </p:nvPr>
        </p:nvSpPr>
        <p:spPr>
          <a:xfrm>
            <a:off x="914400" y="4537128"/>
            <a:ext cx="10369296" cy="720672"/>
          </a:xfrm>
        </p:spPr>
        <p:txBody>
          <a:bodyPr/>
          <a:lstStyle/>
          <a:p>
            <a:r>
              <a:rPr lang="en-US" sz="2400" dirty="0"/>
              <a:t>Implicit Returns</a:t>
            </a:r>
          </a:p>
          <a:p>
            <a:pPr lvl="1"/>
            <a:r>
              <a:rPr lang="en-US" dirty="0"/>
              <a:t>Last executable statement that is a value, will automatically be considered the return value.</a:t>
            </a:r>
          </a:p>
          <a:p>
            <a:pPr lvl="1"/>
            <a:endParaRPr lang="en-US" dirty="0"/>
          </a:p>
          <a:p>
            <a:pPr lvl="1"/>
            <a:r>
              <a:rPr lang="en-US" dirty="0"/>
              <a:t>Enables </a:t>
            </a:r>
            <a:r>
              <a:rPr lang="en-US" dirty="0" smtClean="0"/>
              <a:t>very simple Single </a:t>
            </a:r>
            <a:r>
              <a:rPr lang="en-US" dirty="0"/>
              <a:t>Line </a:t>
            </a:r>
            <a:r>
              <a:rPr lang="en-US" dirty="0" smtClean="0"/>
              <a:t>Expressions</a:t>
            </a:r>
            <a:endParaRPr lang="en-US" dirty="0"/>
          </a:p>
        </p:txBody>
      </p:sp>
      <p:sp>
        <p:nvSpPr>
          <p:cNvPr id="6"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smtClean="0">
                <a:solidFill>
                  <a:schemeClr val="bg1"/>
                </a:solidFill>
                <a:latin typeface="Consolas" panose="020B0609020204030204" pitchFamily="49" charset="0"/>
              </a:rPr>
              <a:t>(10 + 100) * 30</a:t>
            </a:r>
          </a:p>
          <a:p>
            <a:pPr marL="283464" lvl="1" indent="0">
              <a:buFont typeface="Lucida Grande"/>
              <a:buNone/>
            </a:pPr>
            <a:endParaRPr lang="en-US" sz="2000" dirty="0" smtClean="0">
              <a:solidFill>
                <a:schemeClr val="bg1"/>
              </a:solidFill>
              <a:latin typeface="Consolas" panose="020B0609020204030204" pitchFamily="49" charset="0"/>
            </a:endParaRPr>
          </a:p>
          <a:p>
            <a:pPr marL="283464" lvl="1" indent="0">
              <a:buFont typeface="Lucida Grande"/>
              <a:buNone/>
            </a:pPr>
            <a:r>
              <a:rPr lang="en-US" sz="2000" dirty="0" smtClean="0">
                <a:solidFill>
                  <a:schemeClr val="bg1"/>
                </a:solidFill>
                <a:latin typeface="Consolas" panose="020B0609020204030204" pitchFamily="49" charset="0"/>
              </a:rPr>
              <a:t>Equivalent to:</a:t>
            </a:r>
          </a:p>
          <a:p>
            <a:pPr marL="283464" lvl="1" indent="0">
              <a:buFont typeface="Lucida Grande"/>
              <a:buNone/>
            </a:pPr>
            <a:endParaRPr lang="en-US" sz="2000" dirty="0" smtClean="0">
              <a:solidFill>
                <a:schemeClr val="bg1"/>
              </a:solidFill>
              <a:latin typeface="Consolas" panose="020B0609020204030204" pitchFamily="49" charset="0"/>
            </a:endParaRPr>
          </a:p>
          <a:p>
            <a:pPr marL="283464" lvl="1" indent="0">
              <a:buFont typeface="Lucida Grande"/>
              <a:buNone/>
            </a:pP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(10 + 100) * 30;</a:t>
            </a:r>
          </a:p>
        </p:txBody>
      </p:sp>
    </p:spTree>
    <p:extLst>
      <p:ext uri="{BB962C8B-B14F-4D97-AF65-F5344CB8AC3E}">
        <p14:creationId xmlns:p14="http://schemas.microsoft.com/office/powerpoint/2010/main" val="3744081214"/>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Case Insensitive</a:t>
            </a:r>
            <a:endParaRPr lang="en-US" dirty="0"/>
          </a:p>
        </p:txBody>
      </p:sp>
      <p:sp>
        <p:nvSpPr>
          <p:cNvPr id="3" name="Content Placeholder 2"/>
          <p:cNvSpPr>
            <a:spLocks noGrp="1"/>
          </p:cNvSpPr>
          <p:nvPr>
            <p:ph sz="half" idx="2"/>
          </p:nvPr>
        </p:nvSpPr>
        <p:spPr>
          <a:xfrm>
            <a:off x="914400" y="3288148"/>
            <a:ext cx="10369296" cy="1969652"/>
          </a:xfrm>
        </p:spPr>
        <p:txBody>
          <a:bodyPr/>
          <a:lstStyle/>
          <a:p>
            <a:r>
              <a:rPr lang="en-US" sz="2400" dirty="0"/>
              <a:t>Language is Case Insensitive </a:t>
            </a:r>
            <a:endParaRPr lang="en-US" sz="2400" dirty="0" smtClean="0"/>
          </a:p>
          <a:p>
            <a:pPr lvl="1"/>
            <a:r>
              <a:rPr lang="en-US" dirty="0" smtClean="0"/>
              <a:t>Quicker to Author</a:t>
            </a:r>
            <a:endParaRPr lang="en-US" dirty="0"/>
          </a:p>
          <a:p>
            <a:pPr lvl="1"/>
            <a:r>
              <a:rPr lang="en-US" dirty="0" smtClean="0"/>
              <a:t>Simpler for working with </a:t>
            </a:r>
            <a:r>
              <a:rPr lang="en-US" dirty="0"/>
              <a:t>Data, and Field Names</a:t>
            </a:r>
          </a:p>
        </p:txBody>
      </p:sp>
      <p:sp>
        <p:nvSpPr>
          <p:cNvPr id="6" name="Content Placeholder 11"/>
          <p:cNvSpPr txBox="1">
            <a:spLocks/>
          </p:cNvSpPr>
          <p:nvPr/>
        </p:nvSpPr>
        <p:spPr>
          <a:xfrm>
            <a:off x="914400" y="1601963"/>
            <a:ext cx="10369296" cy="1361045"/>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err="1">
                <a:solidFill>
                  <a:schemeClr val="bg1"/>
                </a:solidFill>
                <a:latin typeface="Consolas" panose="020B0609020204030204" pitchFamily="49" charset="0"/>
              </a:rPr>
              <a:t>UpPeR</a:t>
            </a:r>
            <a:r>
              <a:rPr lang="en-US" sz="2000" b="0" dirty="0">
                <a:solidFill>
                  <a:schemeClr val="bg1"/>
                </a:solidFill>
                <a:latin typeface="Consolas" panose="020B0609020204030204" pitchFamily="49" charset="0"/>
              </a:rPr>
              <a:t>(“Hello”)</a:t>
            </a:r>
          </a:p>
          <a:p>
            <a:pPr marL="283464" lvl="1" indent="0">
              <a:buNone/>
            </a:pPr>
            <a:r>
              <a:rPr lang="en-US" sz="2000" b="0" dirty="0">
                <a:solidFill>
                  <a:schemeClr val="bg1"/>
                </a:solidFill>
                <a:latin typeface="Consolas" panose="020B0609020204030204" pitchFamily="49" charset="0"/>
              </a:rPr>
              <a:t>$FeAtUrE.FiElD1</a:t>
            </a:r>
          </a:p>
        </p:txBody>
      </p:sp>
    </p:spTree>
    <p:extLst>
      <p:ext uri="{BB962C8B-B14F-4D97-AF65-F5344CB8AC3E}">
        <p14:creationId xmlns:p14="http://schemas.microsoft.com/office/powerpoint/2010/main" val="393491002"/>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 name="Title 1"/>
          <p:cNvSpPr>
            <a:spLocks noGrp="1"/>
          </p:cNvSpPr>
          <p:nvPr>
            <p:ph type="title"/>
          </p:nvPr>
        </p:nvSpPr>
        <p:spPr>
          <a:xfrm>
            <a:off x="685800" y="682625"/>
            <a:ext cx="10826496" cy="369332"/>
          </a:xfrm>
        </p:spPr>
        <p:txBody>
          <a:bodyPr/>
          <a:lstStyle/>
          <a:p>
            <a:r>
              <a:rPr lang="en-US" dirty="0" smtClean="0"/>
              <a:t>Functions</a:t>
            </a:r>
            <a:endParaRPr lang="en-US" dirty="0"/>
          </a:p>
        </p:txBody>
      </p:sp>
      <p:sp>
        <p:nvSpPr>
          <p:cNvPr id="5" name="Content Placeholder 4"/>
          <p:cNvSpPr>
            <a:spLocks noGrp="1"/>
          </p:cNvSpPr>
          <p:nvPr>
            <p:ph sz="half" idx="2"/>
          </p:nvPr>
        </p:nvSpPr>
        <p:spPr>
          <a:xfrm>
            <a:off x="323581" y="1450917"/>
            <a:ext cx="1963882" cy="4865064"/>
          </a:xfrm>
        </p:spPr>
        <p:txBody>
          <a:bodyPr/>
          <a:lstStyle/>
          <a:p>
            <a:pPr marL="283464" lvl="1" indent="0">
              <a:buNone/>
            </a:pPr>
            <a:r>
              <a:rPr lang="en-US" sz="1200" dirty="0"/>
              <a:t>Data Functions</a:t>
            </a:r>
          </a:p>
          <a:p>
            <a:pPr lvl="1"/>
            <a:r>
              <a:rPr lang="en-US" sz="1100" dirty="0"/>
              <a:t>Dictionary</a:t>
            </a:r>
          </a:p>
          <a:p>
            <a:pPr lvl="1"/>
            <a:r>
              <a:rPr lang="en-US" sz="1100" dirty="0" err="1"/>
              <a:t>DomainCode</a:t>
            </a:r>
            <a:endParaRPr lang="en-US" sz="1100" dirty="0"/>
          </a:p>
          <a:p>
            <a:pPr lvl="1"/>
            <a:r>
              <a:rPr lang="en-US" sz="1100" dirty="0" err="1"/>
              <a:t>DomainName</a:t>
            </a:r>
            <a:endParaRPr lang="en-US" sz="1100" dirty="0"/>
          </a:p>
          <a:p>
            <a:pPr lvl="1"/>
            <a:r>
              <a:rPr lang="en-US" sz="1100" dirty="0"/>
              <a:t>Feature</a:t>
            </a:r>
          </a:p>
          <a:p>
            <a:pPr lvl="1"/>
            <a:r>
              <a:rPr lang="en-US" sz="1100" dirty="0"/>
              <a:t>First</a:t>
            </a:r>
          </a:p>
          <a:p>
            <a:pPr lvl="1"/>
            <a:r>
              <a:rPr lang="en-US" sz="1100" dirty="0" err="1"/>
              <a:t>HasKey</a:t>
            </a:r>
            <a:endParaRPr lang="en-US" sz="1100" dirty="0"/>
          </a:p>
          <a:p>
            <a:pPr lvl="1"/>
            <a:r>
              <a:rPr lang="en-US" sz="1100" dirty="0" err="1"/>
              <a:t>IndexOf</a:t>
            </a:r>
            <a:endParaRPr lang="en-US" sz="1100" dirty="0"/>
          </a:p>
          <a:p>
            <a:pPr lvl="1"/>
            <a:r>
              <a:rPr lang="en-US" sz="1100" dirty="0"/>
              <a:t>Reverse</a:t>
            </a:r>
          </a:p>
          <a:p>
            <a:pPr lvl="1"/>
            <a:r>
              <a:rPr lang="en-US" sz="1100" dirty="0"/>
              <a:t>Sort</a:t>
            </a:r>
          </a:p>
          <a:p>
            <a:pPr lvl="1"/>
            <a:r>
              <a:rPr lang="en-US" sz="1100" dirty="0" err="1"/>
              <a:t>TypeOf</a:t>
            </a:r>
            <a:endParaRPr lang="en-GB" sz="1100" dirty="0"/>
          </a:p>
        </p:txBody>
      </p:sp>
      <p:sp>
        <p:nvSpPr>
          <p:cNvPr id="6" name="Content Placeholder 4"/>
          <p:cNvSpPr txBox="1">
            <a:spLocks/>
          </p:cNvSpPr>
          <p:nvPr/>
        </p:nvSpPr>
        <p:spPr>
          <a:xfrm>
            <a:off x="2435342" y="1443642"/>
            <a:ext cx="1963882"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Date Functions</a:t>
            </a:r>
          </a:p>
          <a:p>
            <a:pPr lvl="1"/>
            <a:r>
              <a:rPr lang="en-US" sz="1100" dirty="0"/>
              <a:t>Date</a:t>
            </a:r>
          </a:p>
          <a:p>
            <a:pPr lvl="1"/>
            <a:r>
              <a:rPr lang="en-US" sz="1100" dirty="0" err="1"/>
              <a:t>DateAdd</a:t>
            </a:r>
            <a:endParaRPr lang="en-US" sz="1100" dirty="0"/>
          </a:p>
          <a:p>
            <a:pPr lvl="1"/>
            <a:r>
              <a:rPr lang="en-US" sz="1100" dirty="0" err="1"/>
              <a:t>DateDiff</a:t>
            </a:r>
            <a:endParaRPr lang="en-US" sz="1100" dirty="0"/>
          </a:p>
          <a:p>
            <a:pPr lvl="1"/>
            <a:r>
              <a:rPr lang="en-US" sz="1100" dirty="0" smtClean="0"/>
              <a:t>Millisecond</a:t>
            </a:r>
          </a:p>
          <a:p>
            <a:pPr lvl="1"/>
            <a:r>
              <a:rPr lang="en-US" sz="1100" dirty="0" smtClean="0"/>
              <a:t>Second</a:t>
            </a:r>
            <a:endParaRPr lang="en-US" sz="1100" dirty="0"/>
          </a:p>
          <a:p>
            <a:pPr lvl="1"/>
            <a:r>
              <a:rPr lang="en-US" sz="1100" dirty="0"/>
              <a:t>Minute</a:t>
            </a:r>
          </a:p>
          <a:p>
            <a:pPr lvl="1"/>
            <a:r>
              <a:rPr lang="en-US" sz="1100" dirty="0"/>
              <a:t>Hour</a:t>
            </a:r>
          </a:p>
          <a:p>
            <a:pPr lvl="1"/>
            <a:r>
              <a:rPr lang="en-US" sz="1100" dirty="0"/>
              <a:t>Month</a:t>
            </a:r>
          </a:p>
          <a:p>
            <a:pPr lvl="1"/>
            <a:r>
              <a:rPr lang="en-US" sz="1100" dirty="0"/>
              <a:t>Weekday</a:t>
            </a:r>
          </a:p>
          <a:p>
            <a:pPr lvl="1"/>
            <a:r>
              <a:rPr lang="en-US" sz="1100" dirty="0"/>
              <a:t>Year</a:t>
            </a:r>
          </a:p>
          <a:p>
            <a:pPr lvl="1"/>
            <a:r>
              <a:rPr lang="en-US" sz="1100" dirty="0"/>
              <a:t>Day</a:t>
            </a:r>
          </a:p>
          <a:p>
            <a:pPr lvl="1"/>
            <a:r>
              <a:rPr lang="en-US" sz="1100" dirty="0"/>
              <a:t>Now</a:t>
            </a:r>
          </a:p>
          <a:p>
            <a:pPr lvl="1"/>
            <a:r>
              <a:rPr lang="en-US" sz="1100" dirty="0" smtClean="0"/>
              <a:t>Today</a:t>
            </a:r>
          </a:p>
          <a:p>
            <a:pPr lvl="1"/>
            <a:r>
              <a:rPr lang="en-US" sz="1100" dirty="0" smtClean="0"/>
              <a:t>Timestamp</a:t>
            </a:r>
          </a:p>
          <a:p>
            <a:pPr lvl="1"/>
            <a:r>
              <a:rPr lang="en-US" sz="1100" dirty="0" err="1" smtClean="0"/>
              <a:t>ToLocal</a:t>
            </a:r>
            <a:endParaRPr lang="en-US" sz="1100" dirty="0" smtClean="0"/>
          </a:p>
          <a:p>
            <a:pPr lvl="1"/>
            <a:r>
              <a:rPr lang="en-US" sz="1100" dirty="0" err="1" smtClean="0"/>
              <a:t>ToUTC</a:t>
            </a:r>
            <a:endParaRPr lang="en-GB" sz="1100" dirty="0"/>
          </a:p>
        </p:txBody>
      </p:sp>
      <p:sp>
        <p:nvSpPr>
          <p:cNvPr id="7" name="Content Placeholder 4"/>
          <p:cNvSpPr txBox="1">
            <a:spLocks/>
          </p:cNvSpPr>
          <p:nvPr/>
        </p:nvSpPr>
        <p:spPr>
          <a:xfrm>
            <a:off x="4547103" y="1431863"/>
            <a:ext cx="2398837"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Geometry Functions</a:t>
            </a:r>
          </a:p>
          <a:p>
            <a:pPr lvl="1"/>
            <a:r>
              <a:rPr lang="en-US" sz="1100" dirty="0"/>
              <a:t>Geometry</a:t>
            </a:r>
          </a:p>
          <a:p>
            <a:pPr lvl="1"/>
            <a:r>
              <a:rPr lang="en-US" sz="1100" dirty="0"/>
              <a:t>Multipoint</a:t>
            </a:r>
          </a:p>
          <a:p>
            <a:pPr lvl="1"/>
            <a:r>
              <a:rPr lang="en-US" sz="1100" dirty="0" smtClean="0"/>
              <a:t>Extent</a:t>
            </a:r>
          </a:p>
          <a:p>
            <a:pPr lvl="1"/>
            <a:r>
              <a:rPr lang="en-US" sz="1100" dirty="0" smtClean="0"/>
              <a:t>Point</a:t>
            </a:r>
            <a:endParaRPr lang="en-US" sz="1100" dirty="0"/>
          </a:p>
          <a:p>
            <a:pPr lvl="1"/>
            <a:r>
              <a:rPr lang="en-US" sz="1100" dirty="0"/>
              <a:t>Polyline</a:t>
            </a:r>
          </a:p>
          <a:p>
            <a:pPr lvl="1"/>
            <a:r>
              <a:rPr lang="en-US" sz="1100" dirty="0" smtClean="0"/>
              <a:t>Polygon</a:t>
            </a:r>
          </a:p>
          <a:p>
            <a:pPr marL="621792" lvl="2" indent="0">
              <a:buNone/>
            </a:pPr>
            <a:endParaRPr lang="en-US" sz="1100" dirty="0" smtClean="0"/>
          </a:p>
          <a:p>
            <a:pPr marL="283464" lvl="1" indent="0">
              <a:buNone/>
            </a:pPr>
            <a:r>
              <a:rPr lang="en-US" sz="1200" dirty="0" smtClean="0"/>
              <a:t>Logical Functions</a:t>
            </a:r>
          </a:p>
          <a:p>
            <a:pPr lvl="1"/>
            <a:r>
              <a:rPr lang="en-US" sz="1100" dirty="0" err="1" smtClean="0"/>
              <a:t>IsEmpty</a:t>
            </a:r>
            <a:endParaRPr lang="en-US" sz="1100" dirty="0"/>
          </a:p>
          <a:p>
            <a:pPr lvl="1"/>
            <a:r>
              <a:rPr lang="en-US" sz="1100" dirty="0" err="1"/>
              <a:t>DefaultValue</a:t>
            </a:r>
            <a:endParaRPr lang="en-US" sz="1100" dirty="0"/>
          </a:p>
          <a:p>
            <a:pPr lvl="1"/>
            <a:r>
              <a:rPr lang="en-US" sz="1100" dirty="0"/>
              <a:t>When</a:t>
            </a:r>
          </a:p>
          <a:p>
            <a:pPr lvl="1"/>
            <a:r>
              <a:rPr lang="en-US" sz="1100" dirty="0"/>
              <a:t>Decode</a:t>
            </a:r>
          </a:p>
          <a:p>
            <a:pPr lvl="1"/>
            <a:r>
              <a:rPr lang="en-US" sz="1100" dirty="0" err="1"/>
              <a:t>Iif</a:t>
            </a:r>
            <a:endParaRPr lang="en-US" sz="1100" dirty="0"/>
          </a:p>
          <a:p>
            <a:pPr lvl="1"/>
            <a:r>
              <a:rPr lang="en-US" sz="1100" dirty="0"/>
              <a:t>Boolean</a:t>
            </a:r>
          </a:p>
        </p:txBody>
      </p:sp>
      <p:sp>
        <p:nvSpPr>
          <p:cNvPr id="8" name="Content Placeholder 4"/>
          <p:cNvSpPr txBox="1">
            <a:spLocks/>
          </p:cNvSpPr>
          <p:nvPr/>
        </p:nvSpPr>
        <p:spPr>
          <a:xfrm>
            <a:off x="7093819" y="1442948"/>
            <a:ext cx="2397600"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Mathematical Functions</a:t>
            </a:r>
          </a:p>
          <a:p>
            <a:pPr lvl="1"/>
            <a:r>
              <a:rPr lang="en-US" sz="1100" dirty="0"/>
              <a:t>Abs</a:t>
            </a:r>
          </a:p>
          <a:p>
            <a:pPr lvl="1"/>
            <a:r>
              <a:rPr lang="en-US" sz="1100" dirty="0" err="1"/>
              <a:t>Acos</a:t>
            </a:r>
            <a:endParaRPr lang="en-US" sz="1100" dirty="0"/>
          </a:p>
          <a:p>
            <a:pPr lvl="1"/>
            <a:r>
              <a:rPr lang="en-US" sz="1100" dirty="0" err="1"/>
              <a:t>Asin</a:t>
            </a:r>
            <a:endParaRPr lang="en-US" sz="1100" dirty="0"/>
          </a:p>
          <a:p>
            <a:pPr lvl="1"/>
            <a:r>
              <a:rPr lang="en-US" sz="1100" dirty="0" err="1"/>
              <a:t>Atan</a:t>
            </a:r>
            <a:endParaRPr lang="en-US" sz="1100" dirty="0"/>
          </a:p>
          <a:p>
            <a:pPr lvl="1"/>
            <a:r>
              <a:rPr lang="en-US" sz="1100" dirty="0"/>
              <a:t>Atan2</a:t>
            </a:r>
          </a:p>
          <a:p>
            <a:pPr lvl="1"/>
            <a:r>
              <a:rPr lang="en-US" sz="1100" dirty="0"/>
              <a:t>Average</a:t>
            </a:r>
          </a:p>
          <a:p>
            <a:pPr lvl="1"/>
            <a:r>
              <a:rPr lang="en-US" sz="1100" dirty="0"/>
              <a:t>Ceil</a:t>
            </a:r>
          </a:p>
          <a:p>
            <a:pPr lvl="1"/>
            <a:r>
              <a:rPr lang="en-US" sz="1100" dirty="0"/>
              <a:t>Cos</a:t>
            </a:r>
          </a:p>
          <a:p>
            <a:pPr lvl="1"/>
            <a:r>
              <a:rPr lang="en-US" sz="1100" dirty="0"/>
              <a:t>Count</a:t>
            </a:r>
          </a:p>
          <a:p>
            <a:pPr lvl="1"/>
            <a:r>
              <a:rPr lang="en-US" sz="1100" dirty="0" err="1"/>
              <a:t>Exp</a:t>
            </a:r>
            <a:endParaRPr lang="en-US" sz="1100" dirty="0"/>
          </a:p>
          <a:p>
            <a:pPr lvl="1"/>
            <a:r>
              <a:rPr lang="en-US" sz="1100" dirty="0"/>
              <a:t>Floor</a:t>
            </a:r>
          </a:p>
          <a:p>
            <a:pPr lvl="1"/>
            <a:r>
              <a:rPr lang="en-US" sz="1100" dirty="0"/>
              <a:t>Log</a:t>
            </a:r>
          </a:p>
          <a:p>
            <a:pPr lvl="1"/>
            <a:r>
              <a:rPr lang="en-US" sz="1100" dirty="0"/>
              <a:t>Min</a:t>
            </a:r>
          </a:p>
          <a:p>
            <a:pPr lvl="1"/>
            <a:r>
              <a:rPr lang="en-US" sz="1100" dirty="0"/>
              <a:t>Max</a:t>
            </a:r>
          </a:p>
          <a:p>
            <a:pPr lvl="1"/>
            <a:r>
              <a:rPr lang="en-US" sz="1050" dirty="0"/>
              <a:t>Number</a:t>
            </a:r>
            <a:endParaRPr lang="en-US" sz="1100" dirty="0"/>
          </a:p>
          <a:p>
            <a:pPr lvl="1"/>
            <a:r>
              <a:rPr lang="en-US" sz="1100" dirty="0"/>
              <a:t>Pow</a:t>
            </a:r>
          </a:p>
          <a:p>
            <a:pPr lvl="1"/>
            <a:r>
              <a:rPr lang="en-US" sz="1100" dirty="0"/>
              <a:t>Random</a:t>
            </a:r>
          </a:p>
          <a:p>
            <a:pPr lvl="1"/>
            <a:r>
              <a:rPr lang="en-US" sz="1100" dirty="0" smtClean="0"/>
              <a:t>Round</a:t>
            </a:r>
            <a:endParaRPr lang="en-US" sz="1100" dirty="0"/>
          </a:p>
        </p:txBody>
      </p:sp>
      <p:sp>
        <p:nvSpPr>
          <p:cNvPr id="9" name="Content Placeholder 4"/>
          <p:cNvSpPr txBox="1">
            <a:spLocks/>
          </p:cNvSpPr>
          <p:nvPr/>
        </p:nvSpPr>
        <p:spPr>
          <a:xfrm>
            <a:off x="9639298" y="1442948"/>
            <a:ext cx="2397600"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Text Functions</a:t>
            </a:r>
          </a:p>
          <a:p>
            <a:pPr lvl="1"/>
            <a:r>
              <a:rPr lang="en-US" sz="1100" dirty="0"/>
              <a:t>Concatenate</a:t>
            </a:r>
          </a:p>
          <a:p>
            <a:pPr lvl="1"/>
            <a:r>
              <a:rPr lang="en-US" sz="1100" dirty="0"/>
              <a:t>Console</a:t>
            </a:r>
          </a:p>
          <a:p>
            <a:pPr lvl="1"/>
            <a:r>
              <a:rPr lang="en-US" sz="1100" dirty="0"/>
              <a:t>Find</a:t>
            </a:r>
          </a:p>
          <a:p>
            <a:pPr lvl="1"/>
            <a:r>
              <a:rPr lang="en-US" sz="1100" dirty="0"/>
              <a:t>Lower</a:t>
            </a:r>
          </a:p>
          <a:p>
            <a:pPr lvl="1"/>
            <a:r>
              <a:rPr lang="en-US" sz="1100" dirty="0"/>
              <a:t>Left</a:t>
            </a:r>
          </a:p>
          <a:p>
            <a:pPr lvl="1"/>
            <a:r>
              <a:rPr lang="en-US" sz="1100" dirty="0"/>
              <a:t>Mid</a:t>
            </a:r>
          </a:p>
          <a:p>
            <a:pPr lvl="1"/>
            <a:r>
              <a:rPr lang="en-US" sz="1100" dirty="0"/>
              <a:t>Proper</a:t>
            </a:r>
          </a:p>
          <a:p>
            <a:pPr lvl="1"/>
            <a:r>
              <a:rPr lang="en-US" sz="1100" dirty="0"/>
              <a:t>Replace</a:t>
            </a:r>
          </a:p>
          <a:p>
            <a:pPr lvl="1"/>
            <a:r>
              <a:rPr lang="en-US" sz="1100" dirty="0"/>
              <a:t>Right</a:t>
            </a:r>
          </a:p>
          <a:p>
            <a:pPr lvl="1"/>
            <a:r>
              <a:rPr lang="en-US" sz="1100" dirty="0"/>
              <a:t>Split</a:t>
            </a:r>
          </a:p>
          <a:p>
            <a:pPr lvl="1"/>
            <a:r>
              <a:rPr lang="en-US" sz="1100" dirty="0"/>
              <a:t>Text</a:t>
            </a:r>
          </a:p>
          <a:p>
            <a:pPr lvl="1"/>
            <a:r>
              <a:rPr lang="en-US" sz="1100" dirty="0"/>
              <a:t>Trim</a:t>
            </a:r>
          </a:p>
          <a:p>
            <a:pPr lvl="1"/>
            <a:r>
              <a:rPr lang="en-US" sz="1100" dirty="0"/>
              <a:t>Upper</a:t>
            </a:r>
          </a:p>
        </p:txBody>
      </p:sp>
      <p:sp>
        <p:nvSpPr>
          <p:cNvPr id="10" name="Content Placeholder 4"/>
          <p:cNvSpPr txBox="1">
            <a:spLocks/>
          </p:cNvSpPr>
          <p:nvPr/>
        </p:nvSpPr>
        <p:spPr>
          <a:xfrm>
            <a:off x="7824378" y="1450917"/>
            <a:ext cx="2398837"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smtClean="0"/>
              <a:t>  </a:t>
            </a:r>
          </a:p>
          <a:p>
            <a:pPr lvl="2"/>
            <a:r>
              <a:rPr lang="en-US" sz="1100" dirty="0" smtClean="0"/>
              <a:t>Sin</a:t>
            </a:r>
            <a:endParaRPr lang="en-US" sz="1100" dirty="0"/>
          </a:p>
          <a:p>
            <a:pPr lvl="2"/>
            <a:r>
              <a:rPr lang="en-US" sz="1100" dirty="0" err="1"/>
              <a:t>Sqrt</a:t>
            </a:r>
            <a:endParaRPr lang="en-US" sz="1100" dirty="0"/>
          </a:p>
          <a:p>
            <a:pPr lvl="2"/>
            <a:r>
              <a:rPr lang="en-US" sz="1100" dirty="0" err="1"/>
              <a:t>Stdev</a:t>
            </a:r>
            <a:endParaRPr lang="en-US" sz="1100" dirty="0"/>
          </a:p>
          <a:p>
            <a:pPr lvl="2"/>
            <a:r>
              <a:rPr lang="en-US" sz="1100" dirty="0"/>
              <a:t>Sum</a:t>
            </a:r>
          </a:p>
          <a:p>
            <a:pPr lvl="2"/>
            <a:r>
              <a:rPr lang="en-US" sz="1100" dirty="0"/>
              <a:t>Tan</a:t>
            </a:r>
          </a:p>
          <a:p>
            <a:pPr lvl="2"/>
            <a:r>
              <a:rPr lang="en-US" sz="1100" dirty="0" smtClean="0"/>
              <a:t>Variance</a:t>
            </a:r>
            <a:endParaRPr lang="en-US" sz="1100" dirty="0"/>
          </a:p>
        </p:txBody>
      </p:sp>
      <p:sp>
        <p:nvSpPr>
          <p:cNvPr id="12"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3" name="Text Placeholder 1"/>
          <p:cNvSpPr txBox="1">
            <a:spLocks/>
          </p:cNvSpPr>
          <p:nvPr/>
        </p:nvSpPr>
        <p:spPr>
          <a:xfrm>
            <a:off x="803809" y="6264562"/>
            <a:ext cx="6676937"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Functions are the Power of Arcade</a:t>
            </a:r>
            <a:endParaRPr lang="en-US" sz="2200" dirty="0">
              <a:solidFill>
                <a:srgbClr val="007AC2">
                  <a:lumMod val="40000"/>
                  <a:lumOff val="60000"/>
                  <a:alpha val="65000"/>
                </a:srgbClr>
              </a:solidFill>
              <a:latin typeface="+mn-lt"/>
              <a:ea typeface="ＭＳ Ｐゴシック"/>
              <a:cs typeface="ＭＳ Ｐゴシック"/>
            </a:endParaRPr>
          </a:p>
        </p:txBody>
      </p:sp>
    </p:spTree>
    <p:extLst>
      <p:ext uri="{BB962C8B-B14F-4D97-AF65-F5344CB8AC3E}">
        <p14:creationId xmlns:p14="http://schemas.microsoft.com/office/powerpoint/2010/main" val="619611209"/>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5906"/>
          </a:xfrm>
          <a:prstGeom prst="rect">
            <a:avLst/>
          </a:prstGeom>
        </p:spPr>
      </p:pic>
      <p:sp>
        <p:nvSpPr>
          <p:cNvPr id="4" name="Title 3"/>
          <p:cNvSpPr>
            <a:spLocks noGrp="1"/>
          </p:cNvSpPr>
          <p:nvPr>
            <p:ph type="title"/>
          </p:nvPr>
        </p:nvSpPr>
        <p:spPr>
          <a:xfrm>
            <a:off x="682751" y="2201858"/>
            <a:ext cx="10826496" cy="369332"/>
          </a:xfrm>
        </p:spPr>
        <p:txBody>
          <a:bodyPr/>
          <a:lstStyle/>
          <a:p>
            <a:pPr algn="ctr"/>
            <a:r>
              <a:rPr lang="en-US" b="0" dirty="0" smtClean="0">
                <a:solidFill>
                  <a:schemeClr val="tx2"/>
                </a:solidFill>
              </a:rPr>
              <a:t>Thank You to Our Generous Sponsor</a:t>
            </a:r>
            <a:endParaRPr lang="en-US" b="0" dirty="0">
              <a:solidFill>
                <a:schemeClr val="tx2"/>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3909" y="3031144"/>
            <a:ext cx="5724181" cy="793618"/>
          </a:xfrm>
          <a:prstGeom prst="rect">
            <a:avLst/>
          </a:prstGeom>
        </p:spPr>
      </p:pic>
    </p:spTree>
    <p:extLst>
      <p:ext uri="{BB962C8B-B14F-4D97-AF65-F5344CB8AC3E}">
        <p14:creationId xmlns:p14="http://schemas.microsoft.com/office/powerpoint/2010/main" val="3799737325"/>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 name="Title 1"/>
          <p:cNvSpPr>
            <a:spLocks noGrp="1"/>
          </p:cNvSpPr>
          <p:nvPr>
            <p:ph type="title"/>
          </p:nvPr>
        </p:nvSpPr>
        <p:spPr>
          <a:xfrm>
            <a:off x="685800" y="682625"/>
            <a:ext cx="10826496" cy="369332"/>
          </a:xfrm>
        </p:spPr>
        <p:txBody>
          <a:bodyPr/>
          <a:lstStyle/>
          <a:p>
            <a:r>
              <a:rPr lang="en-US" dirty="0" smtClean="0"/>
              <a:t>Global Variables and Profiles</a:t>
            </a:r>
            <a:endParaRPr lang="en-US" dirty="0"/>
          </a:p>
        </p:txBody>
      </p:sp>
      <p:pic>
        <p:nvPicPr>
          <p:cNvPr id="11" name="Picture 10"/>
          <p:cNvPicPr>
            <a:picLocks noChangeAspect="1"/>
          </p:cNvPicPr>
          <p:nvPr/>
        </p:nvPicPr>
        <p:blipFill rotWithShape="1">
          <a:blip r:embed="rId3">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12"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3"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Profiles provide the purpose for executing an Arcade Expression</a:t>
            </a:r>
            <a:endParaRPr lang="en-US" sz="2200" dirty="0">
              <a:solidFill>
                <a:srgbClr val="007AC2">
                  <a:lumMod val="40000"/>
                  <a:lumOff val="60000"/>
                  <a:alpha val="65000"/>
                </a:srgbClr>
              </a:solidFill>
              <a:latin typeface="+mn-lt"/>
              <a:ea typeface="ＭＳ Ｐゴシック"/>
              <a:cs typeface="ＭＳ Ｐゴシック"/>
            </a:endParaRPr>
          </a:p>
        </p:txBody>
      </p:sp>
      <p:graphicFrame>
        <p:nvGraphicFramePr>
          <p:cNvPr id="16" name="Content Placeholder 15"/>
          <p:cNvGraphicFramePr>
            <a:graphicFrameLocks noGrp="1"/>
          </p:cNvGraphicFramePr>
          <p:nvPr>
            <p:ph sz="half" idx="2"/>
            <p:extLst>
              <p:ext uri="{D42A27DB-BD31-4B8C-83A1-F6EECF244321}">
                <p14:modId xmlns:p14="http://schemas.microsoft.com/office/powerpoint/2010/main" val="3325889298"/>
              </p:ext>
            </p:extLst>
          </p:nvPr>
        </p:nvGraphicFramePr>
        <p:xfrm>
          <a:off x="225631" y="1575183"/>
          <a:ext cx="11815948" cy="40062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3946335"/>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Type System</a:t>
            </a:r>
            <a:endParaRPr lang="en-US" dirty="0"/>
          </a:p>
        </p:txBody>
      </p:sp>
      <p:sp>
        <p:nvSpPr>
          <p:cNvPr id="3" name="Content Placeholder 2"/>
          <p:cNvSpPr>
            <a:spLocks noGrp="1"/>
          </p:cNvSpPr>
          <p:nvPr>
            <p:ph sz="half" idx="2"/>
          </p:nvPr>
        </p:nvSpPr>
        <p:spPr/>
        <p:txBody>
          <a:bodyPr/>
          <a:lstStyle/>
          <a:p>
            <a:r>
              <a:rPr lang="en-US" sz="1800" dirty="0"/>
              <a:t>Simple Types</a:t>
            </a:r>
          </a:p>
          <a:p>
            <a:pPr lvl="1"/>
            <a:r>
              <a:rPr lang="en-US" dirty="0"/>
              <a:t>Numbers</a:t>
            </a:r>
          </a:p>
          <a:p>
            <a:pPr lvl="1"/>
            <a:r>
              <a:rPr lang="en-US" dirty="0"/>
              <a:t>Booleans</a:t>
            </a:r>
          </a:p>
          <a:p>
            <a:pPr lvl="1"/>
            <a:r>
              <a:rPr lang="en-US" dirty="0"/>
              <a:t>Dates</a:t>
            </a:r>
          </a:p>
          <a:p>
            <a:pPr lvl="1"/>
            <a:r>
              <a:rPr lang="en-US" dirty="0"/>
              <a:t>Strings</a:t>
            </a:r>
          </a:p>
          <a:p>
            <a:r>
              <a:rPr lang="en-US" sz="1800" dirty="0"/>
              <a:t>Object Types</a:t>
            </a:r>
          </a:p>
          <a:p>
            <a:pPr lvl="1"/>
            <a:r>
              <a:rPr lang="en-US" dirty="0"/>
              <a:t>Dictionary</a:t>
            </a:r>
          </a:p>
          <a:p>
            <a:pPr lvl="1"/>
            <a:r>
              <a:rPr lang="en-US" dirty="0"/>
              <a:t>Feature</a:t>
            </a:r>
          </a:p>
          <a:p>
            <a:pPr lvl="1"/>
            <a:r>
              <a:rPr lang="en-US" dirty="0"/>
              <a:t>Array</a:t>
            </a:r>
          </a:p>
          <a:p>
            <a:pPr lvl="1"/>
            <a:r>
              <a:rPr lang="en-US" dirty="0"/>
              <a:t>Point</a:t>
            </a:r>
          </a:p>
          <a:p>
            <a:pPr lvl="1"/>
            <a:r>
              <a:rPr lang="en-US" dirty="0"/>
              <a:t>Line</a:t>
            </a:r>
          </a:p>
          <a:p>
            <a:pPr lvl="1"/>
            <a:r>
              <a:rPr lang="en-US" dirty="0"/>
              <a:t>Polygon</a:t>
            </a:r>
          </a:p>
          <a:p>
            <a:pPr lvl="1"/>
            <a:r>
              <a:rPr lang="en-US" dirty="0"/>
              <a:t>Multipoint</a:t>
            </a:r>
          </a:p>
          <a:p>
            <a:pPr lvl="1"/>
            <a:endParaRPr lang="en-US" sz="1400" dirty="0"/>
          </a:p>
        </p:txBody>
      </p:sp>
      <p:sp>
        <p:nvSpPr>
          <p:cNvPr id="5" name="Content Placeholder 11"/>
          <p:cNvSpPr txBox="1">
            <a:spLocks/>
          </p:cNvSpPr>
          <p:nvPr/>
        </p:nvSpPr>
        <p:spPr>
          <a:xfrm>
            <a:off x="4587674" y="1584228"/>
            <a:ext cx="7226790" cy="3961807"/>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smtClean="0"/>
          </a:p>
          <a:p>
            <a:pPr marL="0" indent="0">
              <a:buFont typeface="Arial"/>
              <a:buNone/>
            </a:pPr>
            <a:endParaRPr lang="en-US" sz="2400" smtClean="0"/>
          </a:p>
          <a:p>
            <a:endParaRPr lang="en-US" sz="2400" dirty="0"/>
          </a:p>
        </p:txBody>
      </p:sp>
      <p:sp>
        <p:nvSpPr>
          <p:cNvPr id="6" name="Content Placeholder 11"/>
          <p:cNvSpPr txBox="1">
            <a:spLocks/>
          </p:cNvSpPr>
          <p:nvPr/>
        </p:nvSpPr>
        <p:spPr>
          <a:xfrm>
            <a:off x="5015055" y="1909369"/>
            <a:ext cx="6716281"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err="1">
                <a:solidFill>
                  <a:schemeClr val="accent1">
                    <a:lumMod val="75000"/>
                  </a:schemeClr>
                </a:solidFill>
                <a:latin typeface="Consolas" panose="020B0609020204030204" pitchFamily="49" charset="0"/>
              </a:rPr>
              <a:t>v</a:t>
            </a:r>
            <a:r>
              <a:rPr lang="en-US" sz="2000" b="0" dirty="0" err="1" smtClean="0">
                <a:solidFill>
                  <a:schemeClr val="accent1">
                    <a:lumMod val="75000"/>
                  </a:schemeClr>
                </a:solidFill>
                <a:latin typeface="Consolas" panose="020B0609020204030204" pitchFamily="49" charset="0"/>
              </a:rPr>
              <a:t>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myNumber</a:t>
            </a:r>
            <a:r>
              <a:rPr lang="en-US" sz="2000" b="0" dirty="0" smtClean="0">
                <a:solidFill>
                  <a:schemeClr val="bg1"/>
                </a:solidFill>
                <a:latin typeface="Consolas" panose="020B0609020204030204" pitchFamily="49" charset="0"/>
              </a:rPr>
              <a:t> = 10;</a:t>
            </a:r>
          </a:p>
          <a:p>
            <a:pPr marL="283464" lvl="1" indent="0">
              <a:buFont typeface="Lucida Grande"/>
              <a:buNone/>
            </a:pPr>
            <a:r>
              <a:rPr lang="en-US" sz="2000" b="0" dirty="0" err="1">
                <a:solidFill>
                  <a:schemeClr val="accent1">
                    <a:lumMod val="75000"/>
                  </a:schemeClr>
                </a:solidFill>
                <a:latin typeface="Consolas" panose="020B0609020204030204" pitchFamily="49" charset="0"/>
              </a:rPr>
              <a:t>v</a:t>
            </a:r>
            <a:r>
              <a:rPr lang="en-US" sz="2000" b="0" dirty="0" err="1" smtClean="0">
                <a:solidFill>
                  <a:schemeClr val="accent1">
                    <a:lumMod val="75000"/>
                  </a:schemeClr>
                </a:solidFill>
                <a:latin typeface="Consolas" panose="020B0609020204030204" pitchFamily="49" charset="0"/>
              </a:rPr>
              <a:t>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myText</a:t>
            </a:r>
            <a:r>
              <a:rPr lang="en-US" sz="2000" b="0" dirty="0" smtClean="0">
                <a:solidFill>
                  <a:schemeClr val="bg1"/>
                </a:solidFill>
                <a:latin typeface="Consolas" panose="020B0609020204030204" pitchFamily="49" charset="0"/>
              </a:rPr>
              <a:t> = “Hello”;  </a:t>
            </a:r>
          </a:p>
          <a:p>
            <a:pPr marL="283464" lvl="1" indent="0">
              <a:buFont typeface="Lucida Grande"/>
              <a:buNone/>
            </a:pPr>
            <a:r>
              <a:rPr lang="en-US" sz="2000" b="0" dirty="0" err="1" smtClean="0">
                <a:solidFill>
                  <a:schemeClr val="accent1">
                    <a:lumMod val="75000"/>
                  </a:schemeClr>
                </a:solidFill>
                <a:latin typeface="Consolas" panose="020B0609020204030204" pitchFamily="49" charset="0"/>
              </a:rPr>
              <a:t>var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myDate</a:t>
            </a:r>
            <a:r>
              <a:rPr lang="en-US" sz="2000" b="0" dirty="0" smtClean="0">
                <a:solidFill>
                  <a:schemeClr val="bg1"/>
                </a:solidFill>
                <a:latin typeface="Consolas" panose="020B0609020204030204" pitchFamily="49" charset="0"/>
              </a:rPr>
              <a:t> = Date(2015,1,1);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myBool</a:t>
            </a:r>
            <a:r>
              <a:rPr lang="en-US" sz="2000" b="0" dirty="0" smtClean="0">
                <a:solidFill>
                  <a:schemeClr val="bg1"/>
                </a:solidFill>
                <a:latin typeface="Consolas" panose="020B0609020204030204" pitchFamily="49" charset="0"/>
              </a:rPr>
              <a:t> = true;</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myDictionary</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 “key1”: 10 };</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myFeature</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 “geometry”:  {…}, 									“attributes” {“key1</a:t>
            </a:r>
            <a:r>
              <a:rPr lang="en-US" sz="2000" b="0" dirty="0">
                <a:solidFill>
                  <a:schemeClr val="bg1"/>
                </a:solidFill>
                <a:latin typeface="Consolas" panose="020B0609020204030204" pitchFamily="49" charset="0"/>
              </a:rPr>
              <a:t>”: 10 </a:t>
            </a:r>
            <a:r>
              <a:rPr lang="en-US" sz="2000" b="0" dirty="0" smtClean="0">
                <a:solidFill>
                  <a:schemeClr val="bg1"/>
                </a:solidFill>
                <a:latin typeface="Consolas" panose="020B0609020204030204" pitchFamily="49" charset="0"/>
              </a:rPr>
              <a:t>}};</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myArray</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[1,2,3];</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myPoint</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Point({….});</a:t>
            </a:r>
            <a:endParaRPr lang="en-US" sz="2000" b="0" dirty="0">
              <a:solidFill>
                <a:schemeClr val="bg1"/>
              </a:solidFill>
              <a:latin typeface="Consolas" panose="020B0609020204030204" pitchFamily="49" charset="0"/>
            </a:endParaRPr>
          </a:p>
          <a:p>
            <a:pPr marL="283464" lvl="1" indent="0">
              <a:buNone/>
            </a:pPr>
            <a:endParaRPr lang="en-US" sz="2000" dirty="0">
              <a:solidFill>
                <a:schemeClr val="bg1"/>
              </a:solidFill>
            </a:endParaRPr>
          </a:p>
          <a:p>
            <a:pPr marL="283464" lvl="1" indent="0">
              <a:buFont typeface="Lucida Grande"/>
              <a:buNone/>
            </a:pPr>
            <a:endParaRPr lang="en-US" sz="2000" dirty="0" smtClean="0">
              <a:solidFill>
                <a:schemeClr val="bg1"/>
              </a:solidFill>
            </a:endParaRPr>
          </a:p>
        </p:txBody>
      </p:sp>
      <p:sp>
        <p:nvSpPr>
          <p:cNvPr id="7" name="Content Placeholder 11"/>
          <p:cNvSpPr txBox="1">
            <a:spLocks/>
          </p:cNvSpPr>
          <p:nvPr/>
        </p:nvSpPr>
        <p:spPr>
          <a:xfrm>
            <a:off x="4504182" y="5735552"/>
            <a:ext cx="7150213" cy="8342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smtClean="0"/>
              <a:t>Dates, Dictionary, Feature, Point, Line… all have overloaded constructors. </a:t>
            </a:r>
          </a:p>
        </p:txBody>
      </p:sp>
    </p:spTree>
    <p:extLst>
      <p:ext uri="{BB962C8B-B14F-4D97-AF65-F5344CB8AC3E}">
        <p14:creationId xmlns:p14="http://schemas.microsoft.com/office/powerpoint/2010/main" val="2476878255"/>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Implicit and Explicit Type Casting</a:t>
            </a:r>
          </a:p>
        </p:txBody>
      </p:sp>
      <p:sp>
        <p:nvSpPr>
          <p:cNvPr id="3" name="Content Placeholder 2"/>
          <p:cNvSpPr>
            <a:spLocks noGrp="1"/>
          </p:cNvSpPr>
          <p:nvPr>
            <p:ph sz="half" idx="2"/>
          </p:nvPr>
        </p:nvSpPr>
        <p:spPr/>
        <p:txBody>
          <a:bodyPr/>
          <a:lstStyle/>
          <a:p>
            <a:r>
              <a:rPr lang="en-US" dirty="0"/>
              <a:t>Implicit  Casting</a:t>
            </a:r>
          </a:p>
          <a:p>
            <a:pPr lvl="1"/>
            <a:r>
              <a:rPr lang="en-US" dirty="0"/>
              <a:t>For Function Parameters</a:t>
            </a:r>
          </a:p>
          <a:p>
            <a:pPr lvl="1"/>
            <a:r>
              <a:rPr lang="en-US" dirty="0"/>
              <a:t>For Expressions</a:t>
            </a:r>
          </a:p>
          <a:p>
            <a:r>
              <a:rPr lang="en-US" dirty="0"/>
              <a:t>Explicit Casting</a:t>
            </a:r>
          </a:p>
          <a:p>
            <a:pPr lvl="1"/>
            <a:r>
              <a:rPr lang="en-US" sz="2000" dirty="0"/>
              <a:t>Functions cast between types</a:t>
            </a:r>
          </a:p>
          <a:p>
            <a:pPr lvl="1"/>
            <a:r>
              <a:rPr lang="en-US" sz="2000" dirty="0"/>
              <a:t>Number, Text, Date, Boolean</a:t>
            </a:r>
          </a:p>
        </p:txBody>
      </p:sp>
      <p:sp>
        <p:nvSpPr>
          <p:cNvPr id="8" name="Content Placeholder 11"/>
          <p:cNvSpPr txBox="1">
            <a:spLocks/>
          </p:cNvSpPr>
          <p:nvPr/>
        </p:nvSpPr>
        <p:spPr>
          <a:xfrm>
            <a:off x="6169905" y="1584229"/>
            <a:ext cx="5088834" cy="2381484"/>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9" name="Content Placeholder 11"/>
          <p:cNvSpPr txBox="1">
            <a:spLocks/>
          </p:cNvSpPr>
          <p:nvPr/>
        </p:nvSpPr>
        <p:spPr>
          <a:xfrm>
            <a:off x="6428322" y="1723136"/>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dirty="0" smtClean="0">
                <a:solidFill>
                  <a:schemeClr val="bg1"/>
                </a:solidFill>
                <a:latin typeface="Consolas" panose="020B0609020204030204" pitchFamily="49" charset="0"/>
              </a:rPr>
              <a:t>Implicit Casting</a:t>
            </a:r>
          </a:p>
          <a:p>
            <a:pPr marL="283464" lvl="1" indent="0">
              <a:buFont typeface="Lucida Grande"/>
              <a:buNone/>
            </a:pPr>
            <a:r>
              <a:rPr lang="en-US" sz="2000" b="0" dirty="0" smtClean="0">
                <a:solidFill>
                  <a:schemeClr val="accent1">
                    <a:lumMod val="75000"/>
                  </a:schemeClr>
                </a:solidFill>
                <a:latin typeface="Consolas" panose="020B0609020204030204" pitchFamily="49" charset="0"/>
              </a:rPr>
              <a:t>return </a:t>
            </a:r>
            <a:r>
              <a:rPr lang="en-US" sz="2000" b="0" dirty="0" smtClean="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smtClean="0">
                <a:solidFill>
                  <a:schemeClr val="bg1"/>
                </a:solidFill>
                <a:latin typeface="Consolas" panose="020B0609020204030204" pitchFamily="49" charset="0"/>
              </a:rPr>
              <a:t>Explicit Casting:</a:t>
            </a:r>
          </a:p>
          <a:p>
            <a:pPr marL="283464" lvl="1" indent="0">
              <a:buNone/>
            </a:pPr>
            <a:r>
              <a:rPr lang="en-US" sz="2000" b="0" dirty="0">
                <a:solidFill>
                  <a:schemeClr val="accent1">
                    <a:lumMod val="75000"/>
                  </a:schemeClr>
                </a:solidFill>
                <a:latin typeface="Consolas" panose="020B0609020204030204" pitchFamily="49" charset="0"/>
              </a:rPr>
              <a:t>return </a:t>
            </a:r>
            <a:r>
              <a:rPr lang="en-US" sz="2000" b="0" dirty="0" smtClean="0">
                <a:solidFill>
                  <a:schemeClr val="accent1">
                    <a:lumMod val="75000"/>
                  </a:schemeClr>
                </a:solidFill>
                <a:latin typeface="Consolas" panose="020B0609020204030204" pitchFamily="49" charset="0"/>
              </a:rPr>
              <a:t>text</a:t>
            </a:r>
            <a:r>
              <a:rPr lang="en-US" sz="2000" b="0" dirty="0" smtClean="0">
                <a:solidFill>
                  <a:schemeClr val="bg1"/>
                </a:solidFill>
                <a:latin typeface="Consolas" panose="020B0609020204030204" pitchFamily="49" charset="0"/>
              </a:rPr>
              <a:t>(10) </a:t>
            </a:r>
            <a:r>
              <a:rPr lang="en-US" sz="2000" b="0" dirty="0">
                <a:solidFill>
                  <a:schemeClr val="bg1"/>
                </a:solidFill>
                <a:latin typeface="Consolas" panose="020B0609020204030204" pitchFamily="49" charset="0"/>
              </a:rPr>
              <a:t>+ “Hello”</a:t>
            </a:r>
          </a:p>
          <a:p>
            <a:pPr marL="283464" lvl="1" indent="0">
              <a:buFont typeface="Lucida Grande"/>
              <a:buNone/>
            </a:pPr>
            <a:endParaRPr lang="en-US" sz="2000" dirty="0" smtClean="0">
              <a:solidFill>
                <a:schemeClr val="bg1"/>
              </a:solidFill>
            </a:endParaRPr>
          </a:p>
          <a:p>
            <a:pPr marL="283464" lvl="1" indent="0">
              <a:buFont typeface="Lucida Grande"/>
              <a:buNone/>
            </a:pPr>
            <a:endParaRPr lang="en-US" sz="2000" dirty="0" smtClean="0">
              <a:solidFill>
                <a:schemeClr val="bg1"/>
              </a:solidFill>
            </a:endParaRPr>
          </a:p>
          <a:p>
            <a:pPr marL="283464" lvl="1" indent="0">
              <a:buNone/>
            </a:pPr>
            <a:endParaRPr lang="en-US" sz="2000" dirty="0">
              <a:solidFill>
                <a:schemeClr val="bg1"/>
              </a:solidFill>
            </a:endParaRPr>
          </a:p>
          <a:p>
            <a:pPr marL="283464" lvl="1" indent="0">
              <a:buFont typeface="Lucida Grande"/>
              <a:buNone/>
            </a:pPr>
            <a:endParaRPr lang="en-US" sz="2000" dirty="0" smtClean="0">
              <a:solidFill>
                <a:schemeClr val="bg1"/>
              </a:solidFill>
            </a:endParaRPr>
          </a:p>
        </p:txBody>
      </p:sp>
    </p:spTree>
    <p:extLst>
      <p:ext uri="{BB962C8B-B14F-4D97-AF65-F5344CB8AC3E}">
        <p14:creationId xmlns:p14="http://schemas.microsoft.com/office/powerpoint/2010/main" val="3162999622"/>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If Statement</a:t>
            </a:r>
            <a:endParaRPr lang="en-GB" dirty="0"/>
          </a:p>
        </p:txBody>
      </p:sp>
      <p:sp>
        <p:nvSpPr>
          <p:cNvPr id="3" name="Content Placeholder 2"/>
          <p:cNvSpPr>
            <a:spLocks noGrp="1"/>
          </p:cNvSpPr>
          <p:nvPr>
            <p:ph sz="half" idx="2"/>
          </p:nvPr>
        </p:nvSpPr>
        <p:spPr>
          <a:xfrm>
            <a:off x="914400" y="1828800"/>
            <a:ext cx="4158762" cy="3429000"/>
          </a:xfrm>
        </p:spPr>
        <p:txBody>
          <a:bodyPr/>
          <a:lstStyle/>
          <a:p>
            <a:r>
              <a:rPr lang="en-US" dirty="0"/>
              <a:t>IF Statements are supported in the Language</a:t>
            </a:r>
          </a:p>
          <a:p>
            <a:endParaRPr lang="en-US" dirty="0"/>
          </a:p>
          <a:p>
            <a:endParaRPr lang="en-US" dirty="0"/>
          </a:p>
          <a:p>
            <a:r>
              <a:rPr lang="en-US" dirty="0"/>
              <a:t>For simple single line expressions, consider using Functions</a:t>
            </a:r>
          </a:p>
          <a:p>
            <a:pPr lvl="1"/>
            <a:r>
              <a:rPr lang="en-US" dirty="0"/>
              <a:t>IIF</a:t>
            </a:r>
          </a:p>
          <a:p>
            <a:pPr lvl="1"/>
            <a:r>
              <a:rPr lang="en-US" dirty="0"/>
              <a:t>Decode</a:t>
            </a:r>
          </a:p>
          <a:p>
            <a:pPr lvl="1"/>
            <a:r>
              <a:rPr lang="en-US" dirty="0"/>
              <a:t>When</a:t>
            </a:r>
          </a:p>
          <a:p>
            <a:endParaRPr lang="en-GB" dirty="0"/>
          </a:p>
        </p:txBody>
      </p:sp>
      <p:sp>
        <p:nvSpPr>
          <p:cNvPr id="5" name="Content Placeholder 11"/>
          <p:cNvSpPr txBox="1">
            <a:spLocks/>
          </p:cNvSpPr>
          <p:nvPr/>
        </p:nvSpPr>
        <p:spPr>
          <a:xfrm>
            <a:off x="6228521" y="1777658"/>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6543386" y="1905570"/>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smtClean="0">
                <a:solidFill>
                  <a:schemeClr val="accent1">
                    <a:lumMod val="75000"/>
                  </a:schemeClr>
                </a:solidFill>
                <a:latin typeface="Consolas" panose="020B0609020204030204" pitchFamily="49" charset="0"/>
              </a:rPr>
              <a:t>if </a:t>
            </a:r>
            <a:r>
              <a:rPr lang="en-US" sz="2000" b="0" dirty="0" smtClean="0">
                <a:solidFill>
                  <a:schemeClr val="bg1"/>
                </a:solidFill>
                <a:latin typeface="Consolas" panose="020B0609020204030204" pitchFamily="49" charset="0"/>
              </a:rPr>
              <a:t>(</a:t>
            </a:r>
            <a:r>
              <a:rPr lang="en-US" sz="2000" b="0" dirty="0" err="1" smtClean="0">
                <a:solidFill>
                  <a:schemeClr val="bg1"/>
                </a:solidFill>
                <a:latin typeface="Consolas" panose="020B0609020204030204" pitchFamily="49" charset="0"/>
              </a:rPr>
              <a:t>myvalue</a:t>
            </a:r>
            <a:r>
              <a:rPr lang="en-US" sz="2000" b="0" dirty="0" smtClean="0">
                <a:solidFill>
                  <a:schemeClr val="bg1"/>
                </a:solidFill>
                <a:latin typeface="Consolas" panose="020B0609020204030204" pitchFamily="49" charset="0"/>
              </a:rPr>
              <a:t>==true) {</a:t>
            </a:r>
          </a:p>
          <a:p>
            <a:pPr marL="283464" lvl="1" indent="0">
              <a:buFont typeface="Lucida Grande"/>
              <a:buNone/>
            </a:pPr>
            <a:r>
              <a:rPr lang="en-US" sz="2000" b="0" dirty="0" smtClean="0">
                <a:solidFill>
                  <a:schemeClr val="bg1"/>
                </a:solidFill>
                <a:latin typeface="Consolas" panose="020B0609020204030204" pitchFamily="49" charset="0"/>
              </a:rPr>
              <a:t>	</a:t>
            </a: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1;</a:t>
            </a:r>
            <a:endParaRPr lang="en-US" sz="2000" b="0" dirty="0">
              <a:solidFill>
                <a:schemeClr val="bg1"/>
              </a:solidFill>
              <a:latin typeface="Consolas" panose="020B0609020204030204" pitchFamily="49" charset="0"/>
            </a:endParaRPr>
          </a:p>
          <a:p>
            <a:pPr marL="283464" lvl="1" indent="0">
              <a:buFont typeface="Lucida Grande"/>
              <a:buNone/>
            </a:pPr>
            <a:r>
              <a:rPr lang="en-US" sz="2000" b="0" dirty="0" smtClean="0">
                <a:solidFill>
                  <a:schemeClr val="bg1"/>
                </a:solidFill>
                <a:latin typeface="Consolas" panose="020B0609020204030204" pitchFamily="49" charset="0"/>
              </a:rPr>
              <a:t>}</a:t>
            </a:r>
          </a:p>
          <a:p>
            <a:pPr marL="283464" lvl="1" indent="0">
              <a:buFont typeface="Lucida Grande"/>
              <a:buNone/>
            </a:pPr>
            <a:r>
              <a:rPr lang="en-US" sz="2000" b="0" dirty="0">
                <a:solidFill>
                  <a:schemeClr val="accent1">
                    <a:lumMod val="75000"/>
                  </a:schemeClr>
                </a:solidFill>
                <a:latin typeface="Consolas" panose="020B0609020204030204" pitchFamily="49" charset="0"/>
              </a:rPr>
              <a:t>e</a:t>
            </a:r>
            <a:r>
              <a:rPr lang="en-US" sz="2000" b="0" dirty="0" smtClean="0">
                <a:solidFill>
                  <a:schemeClr val="accent1">
                    <a:lumMod val="75000"/>
                  </a:schemeClr>
                </a:solidFill>
                <a:latin typeface="Consolas" panose="020B0609020204030204" pitchFamily="49" charset="0"/>
              </a:rPr>
              <a:t>lse</a:t>
            </a:r>
            <a:r>
              <a:rPr lang="en-US" sz="2000" b="0" dirty="0" smtClean="0">
                <a:solidFill>
                  <a:schemeClr val="bg1"/>
                </a:solidFill>
                <a:latin typeface="Consolas" panose="020B0609020204030204" pitchFamily="49" charset="0"/>
              </a:rPr>
              <a:t> {</a:t>
            </a:r>
          </a:p>
          <a:p>
            <a:pPr marL="283464" lvl="1" indent="0">
              <a:buFont typeface="Lucida Grande"/>
              <a:buNone/>
            </a:pPr>
            <a:r>
              <a:rPr lang="en-US" sz="2000" b="0" dirty="0" smtClean="0">
                <a:solidFill>
                  <a:schemeClr val="bg1"/>
                </a:solidFill>
                <a:latin typeface="Consolas" panose="020B0609020204030204" pitchFamily="49" charset="0"/>
              </a:rPr>
              <a:t>  </a:t>
            </a: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2;</a:t>
            </a:r>
          </a:p>
          <a:p>
            <a:pPr marL="283464" lvl="1" indent="0">
              <a:buFont typeface="Lucida Grande"/>
              <a:buNone/>
            </a:pPr>
            <a:r>
              <a:rPr lang="en-US" sz="2000" b="0" dirty="0" smtClean="0">
                <a:solidFill>
                  <a:schemeClr val="bg1"/>
                </a:solidFill>
                <a:latin typeface="Consolas" panose="020B0609020204030204" pitchFamily="49" charset="0"/>
              </a:rPr>
              <a:t>}</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b="0" dirty="0" smtClean="0">
              <a:solidFill>
                <a:schemeClr val="bg1"/>
              </a:solidFill>
              <a:latin typeface="Consolas" panose="020B0609020204030204" pitchFamily="49" charset="0"/>
            </a:endParaRPr>
          </a:p>
          <a:p>
            <a:pPr marL="283464" lvl="1" indent="0">
              <a:buFont typeface="Lucida Grande"/>
              <a:buNone/>
            </a:pPr>
            <a:r>
              <a:rPr lang="en-US" sz="2000" b="0" dirty="0" smtClean="0">
                <a:solidFill>
                  <a:schemeClr val="accent1">
                    <a:lumMod val="75000"/>
                  </a:schemeClr>
                </a:solidFill>
                <a:latin typeface="Consolas" panose="020B0609020204030204" pitchFamily="49" charset="0"/>
              </a:rPr>
              <a:t>IIF</a:t>
            </a:r>
            <a:r>
              <a:rPr lang="en-US" sz="2000" b="0" dirty="0" smtClean="0">
                <a:solidFill>
                  <a:schemeClr val="bg1"/>
                </a:solidFill>
                <a:latin typeface="Consolas" panose="020B0609020204030204" pitchFamily="49" charset="0"/>
              </a:rPr>
              <a:t>(</a:t>
            </a:r>
            <a:r>
              <a:rPr lang="en-US" sz="2000" b="0" dirty="0" err="1" smtClean="0">
                <a:solidFill>
                  <a:schemeClr val="bg1"/>
                </a:solidFill>
                <a:latin typeface="Consolas" panose="020B0609020204030204" pitchFamily="49" charset="0"/>
              </a:rPr>
              <a:t>myvalue</a:t>
            </a:r>
            <a:r>
              <a:rPr lang="en-US" sz="2000" b="0" dirty="0" smtClean="0">
                <a:solidFill>
                  <a:schemeClr val="bg1"/>
                </a:solidFill>
                <a:latin typeface="Consolas" panose="020B0609020204030204" pitchFamily="49" charset="0"/>
              </a:rPr>
              <a:t>==true, 1, 2)</a:t>
            </a:r>
          </a:p>
          <a:p>
            <a:pPr marL="283464" lvl="1" indent="0">
              <a:buFont typeface="Lucida Grande"/>
              <a:buNone/>
            </a:pPr>
            <a:endParaRPr lang="en-US" sz="2000" b="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582707828"/>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 Statement</a:t>
            </a:r>
            <a:endParaRPr lang="en-GB" dirty="0"/>
          </a:p>
        </p:txBody>
      </p:sp>
      <p:sp>
        <p:nvSpPr>
          <p:cNvPr id="3" name="Content Placeholder 2"/>
          <p:cNvSpPr>
            <a:spLocks noGrp="1"/>
          </p:cNvSpPr>
          <p:nvPr>
            <p:ph sz="half" idx="2"/>
          </p:nvPr>
        </p:nvSpPr>
        <p:spPr>
          <a:xfrm>
            <a:off x="914400" y="1828800"/>
            <a:ext cx="4615962" cy="3429000"/>
          </a:xfrm>
        </p:spPr>
        <p:txBody>
          <a:bodyPr/>
          <a:lstStyle/>
          <a:p>
            <a:r>
              <a:rPr lang="en-US" dirty="0"/>
              <a:t>For Statements</a:t>
            </a:r>
          </a:p>
          <a:p>
            <a:pPr lvl="1"/>
            <a:r>
              <a:rPr lang="en-US" dirty="0"/>
              <a:t>Same syntax as </a:t>
            </a:r>
            <a:r>
              <a:rPr lang="en-US" dirty="0" smtClean="0"/>
              <a:t>JavaScript</a:t>
            </a:r>
            <a:endParaRPr lang="en-US" dirty="0"/>
          </a:p>
          <a:p>
            <a:pPr lvl="1"/>
            <a:endParaRPr lang="en-US" dirty="0"/>
          </a:p>
          <a:p>
            <a:r>
              <a:rPr lang="en-US" dirty="0"/>
              <a:t>For  In Statements</a:t>
            </a:r>
          </a:p>
          <a:p>
            <a:pPr lvl="1"/>
            <a:r>
              <a:rPr lang="en-US" dirty="0"/>
              <a:t>Iterates over indices of an array, or field names of a Dictionary or Feature</a:t>
            </a:r>
          </a:p>
          <a:p>
            <a:endParaRPr lang="en-US" dirty="0"/>
          </a:p>
          <a:p>
            <a:pPr lvl="1"/>
            <a:endParaRPr lang="en-US" dirty="0"/>
          </a:p>
          <a:p>
            <a:r>
              <a:rPr lang="en-US" dirty="0"/>
              <a:t>Break, Continue and Return Statements Supported inside Block</a:t>
            </a:r>
          </a:p>
          <a:p>
            <a:endParaRPr lang="en-GB" dirty="0"/>
          </a:p>
        </p:txBody>
      </p:sp>
      <p:sp>
        <p:nvSpPr>
          <p:cNvPr id="5" name="Content Placeholder 11"/>
          <p:cNvSpPr txBox="1">
            <a:spLocks/>
          </p:cNvSpPr>
          <p:nvPr/>
        </p:nvSpPr>
        <p:spPr>
          <a:xfrm>
            <a:off x="6228521" y="1584229"/>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6543386" y="1712141"/>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smtClean="0">
                <a:solidFill>
                  <a:schemeClr val="accent1">
                    <a:lumMod val="75000"/>
                  </a:schemeClr>
                </a:solidFill>
                <a:latin typeface="Consolas" panose="020B0609020204030204" pitchFamily="49" charset="0"/>
              </a:rPr>
              <a:t>f</a:t>
            </a:r>
            <a:r>
              <a:rPr lang="pl-PL" sz="2000" b="0" dirty="0" smtClean="0">
                <a:solidFill>
                  <a:schemeClr val="accent1">
                    <a:lumMod val="75000"/>
                  </a:schemeClr>
                </a:solidFill>
                <a:latin typeface="Consolas" panose="020B0609020204030204" pitchFamily="49" charset="0"/>
              </a:rPr>
              <a:t>or</a:t>
            </a:r>
            <a:r>
              <a:rPr lang="en-GB" sz="2000" b="0" dirty="0" smtClean="0">
                <a:solidFill>
                  <a:schemeClr val="accent1">
                    <a:lumMod val="75000"/>
                  </a:schemeClr>
                </a:solidFill>
                <a:latin typeface="Consolas" panose="020B0609020204030204" pitchFamily="49" charset="0"/>
              </a:rPr>
              <a:t> </a:t>
            </a:r>
            <a:r>
              <a:rPr lang="pl-PL" sz="2000" b="0" dirty="0" smtClean="0">
                <a:solidFill>
                  <a:schemeClr val="bg1"/>
                </a:solidFill>
                <a:latin typeface="Consolas" panose="020B0609020204030204" pitchFamily="49" charset="0"/>
              </a:rPr>
              <a:t>(</a:t>
            </a:r>
            <a:r>
              <a:rPr lang="pl-PL" sz="2000" b="0" dirty="0">
                <a:solidFill>
                  <a:schemeClr val="accent1">
                    <a:lumMod val="75000"/>
                  </a:schemeClr>
                </a:solidFill>
                <a:latin typeface="Consolas" panose="020B0609020204030204" pitchFamily="49" charset="0"/>
              </a:rPr>
              <a:t>var</a:t>
            </a:r>
            <a:r>
              <a:rPr lang="pl-PL" sz="2000" b="0" dirty="0">
                <a:solidFill>
                  <a:schemeClr val="bg1"/>
                </a:solidFill>
                <a:latin typeface="Consolas" panose="020B0609020204030204" pitchFamily="49" charset="0"/>
              </a:rPr>
              <a:t> z=1; z&lt;100; z</a:t>
            </a:r>
            <a:r>
              <a:rPr lang="pl-PL" sz="2000" b="0" dirty="0" smtClean="0">
                <a:solidFill>
                  <a:schemeClr val="bg1"/>
                </a:solidFill>
                <a:latin typeface="Consolas" panose="020B0609020204030204" pitchFamily="49" charset="0"/>
              </a:rPr>
              <a:t>++</a:t>
            </a:r>
            <a:r>
              <a:rPr lang="en-GB" sz="2000" b="0" dirty="0" smtClean="0">
                <a:solidFill>
                  <a:schemeClr val="bg1"/>
                </a:solidFill>
                <a:latin typeface="Consolas" panose="020B0609020204030204" pitchFamily="49" charset="0"/>
              </a:rPr>
              <a:t> </a:t>
            </a:r>
            <a:r>
              <a:rPr lang="pl-PL" sz="2000" b="0" dirty="0" smtClean="0">
                <a:solidFill>
                  <a:schemeClr val="bg1"/>
                </a:solidFill>
                <a:latin typeface="Consolas" panose="020B0609020204030204" pitchFamily="49" charset="0"/>
              </a:rPr>
              <a:t>) {</a:t>
            </a:r>
            <a:endParaRPr lang="en-GB" sz="2000" b="0" dirty="0" smtClean="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pl-PL" sz="2000" b="0" dirty="0" smtClean="0">
                <a:solidFill>
                  <a:schemeClr val="bg1"/>
                </a:solidFill>
                <a:latin typeface="Consolas" panose="020B0609020204030204" pitchFamily="49" charset="0"/>
              </a:rPr>
              <a:t>k</a:t>
            </a:r>
            <a:r>
              <a:rPr lang="pl-PL" sz="2000" b="0" dirty="0">
                <a:solidFill>
                  <a:schemeClr val="bg1"/>
                </a:solidFill>
                <a:latin typeface="Consolas" panose="020B0609020204030204" pitchFamily="49" charset="0"/>
              </a:rPr>
              <a:t>+=z</a:t>
            </a:r>
            <a:r>
              <a:rPr lang="pl-PL" sz="2000" b="0" dirty="0" smtClean="0">
                <a:solidFill>
                  <a:schemeClr val="bg1"/>
                </a:solidFill>
                <a:latin typeface="Consolas" panose="020B0609020204030204" pitchFamily="49" charset="0"/>
              </a:rPr>
              <a:t>;</a:t>
            </a:r>
            <a:endParaRPr lang="en-GB" sz="2000" b="0" dirty="0" smtClean="0">
              <a:solidFill>
                <a:schemeClr val="bg1"/>
              </a:solidFill>
              <a:latin typeface="Consolas" panose="020B0609020204030204" pitchFamily="49" charset="0"/>
            </a:endParaRPr>
          </a:p>
          <a:p>
            <a:pPr marL="283464" lvl="1" indent="0">
              <a:buNone/>
            </a:pPr>
            <a:r>
              <a:rPr lang="pl-PL" sz="2000" b="0" dirty="0" smtClean="0">
                <a:solidFill>
                  <a:schemeClr val="bg1"/>
                </a:solidFill>
                <a:latin typeface="Consolas" panose="020B0609020204030204" pitchFamily="49" charset="0"/>
              </a:rPr>
              <a:t>}</a:t>
            </a:r>
            <a:endParaRPr lang="en-GB" sz="2000" b="0" dirty="0" smtClean="0">
              <a:solidFill>
                <a:schemeClr val="bg1"/>
              </a:solidFill>
              <a:latin typeface="Consolas" panose="020B0609020204030204" pitchFamily="49" charset="0"/>
            </a:endParaRPr>
          </a:p>
          <a:p>
            <a:pPr marL="283464" lvl="1" indent="0">
              <a:buNone/>
            </a:pPr>
            <a:endParaRPr lang="en-GB" sz="2000" b="0" dirty="0">
              <a:solidFill>
                <a:schemeClr val="bg1"/>
              </a:solidFill>
              <a:latin typeface="Consolas" panose="020B0609020204030204" pitchFamily="49" charset="0"/>
            </a:endParaRPr>
          </a:p>
          <a:p>
            <a:pPr marL="283464" lvl="1" indent="0">
              <a:buNone/>
            </a:pPr>
            <a:r>
              <a:rPr lang="en-US" sz="2000" b="0" dirty="0">
                <a:solidFill>
                  <a:schemeClr val="accent1">
                    <a:lumMod val="75000"/>
                  </a:schemeClr>
                </a:solidFill>
                <a:latin typeface="Consolas" panose="020B0609020204030204" pitchFamily="49" charset="0"/>
              </a:rPr>
              <a:t>for</a:t>
            </a:r>
            <a:r>
              <a:rPr lang="en-US" sz="2000" b="0" dirty="0">
                <a:solidFill>
                  <a:schemeClr val="bg1"/>
                </a:solidFill>
                <a:latin typeface="Consolas" panose="020B0609020204030204" pitchFamily="49" charset="0"/>
              </a:rPr>
              <a:t>(</a:t>
            </a: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k in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n+=</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[k];   </a:t>
            </a:r>
          </a:p>
          <a:p>
            <a:pPr marL="283464" lvl="1" indent="0">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dirty="0" smtClean="0">
              <a:solidFill>
                <a:schemeClr val="bg1"/>
              </a:solidFill>
            </a:endParaRPr>
          </a:p>
        </p:txBody>
      </p:sp>
    </p:spTree>
    <p:extLst>
      <p:ext uri="{BB962C8B-B14F-4D97-AF65-F5344CB8AC3E}">
        <p14:creationId xmlns:p14="http://schemas.microsoft.com/office/powerpoint/2010/main" val="1756410772"/>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User Defined Functions</a:t>
            </a:r>
            <a:endParaRPr lang="en-US" dirty="0"/>
          </a:p>
        </p:txBody>
      </p:sp>
      <p:sp>
        <p:nvSpPr>
          <p:cNvPr id="3" name="Content Placeholder 2"/>
          <p:cNvSpPr>
            <a:spLocks noGrp="1"/>
          </p:cNvSpPr>
          <p:nvPr>
            <p:ph sz="half" idx="2"/>
          </p:nvPr>
        </p:nvSpPr>
        <p:spPr>
          <a:xfrm>
            <a:off x="914400" y="4537128"/>
            <a:ext cx="10369296" cy="720672"/>
          </a:xfrm>
        </p:spPr>
        <p:txBody>
          <a:bodyPr/>
          <a:lstStyle/>
          <a:p>
            <a:r>
              <a:rPr lang="en-US" sz="2400" dirty="0"/>
              <a:t>Function Keyword used to Declare Functions</a:t>
            </a:r>
          </a:p>
          <a:p>
            <a:pPr lvl="1"/>
            <a:r>
              <a:rPr lang="en-US" dirty="0"/>
              <a:t>Must be Declared ahead of Use</a:t>
            </a:r>
          </a:p>
          <a:p>
            <a:pPr lvl="1"/>
            <a:r>
              <a:rPr lang="en-US" dirty="0"/>
              <a:t>Variables defined inside of Function, have Local Scope</a:t>
            </a:r>
          </a:p>
          <a:p>
            <a:pPr lvl="1"/>
            <a:r>
              <a:rPr lang="en-US" dirty="0"/>
              <a:t>Functions cannot be declared inside of Functions.</a:t>
            </a:r>
          </a:p>
        </p:txBody>
      </p:sp>
      <p:sp>
        <p:nvSpPr>
          <p:cNvPr id="6"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accent1">
                    <a:lumMod val="75000"/>
                  </a:schemeClr>
                </a:solidFill>
                <a:latin typeface="Consolas" panose="020B0609020204030204" pitchFamily="49" charset="0"/>
              </a:rPr>
              <a:t>function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*10;</a:t>
            </a:r>
          </a:p>
          <a:p>
            <a:pPr marL="283464" lvl="1" indent="0">
              <a:buNone/>
            </a:pPr>
            <a:r>
              <a:rPr lang="en-US" sz="2000" b="0" dirty="0">
                <a:solidFill>
                  <a:schemeClr val="bg1"/>
                </a:solidFill>
                <a:latin typeface="Consolas" panose="020B0609020204030204" pitchFamily="49" charset="0"/>
              </a:rPr>
              <a:t>}</a:t>
            </a:r>
          </a:p>
          <a:p>
            <a:pPr marL="283464" lvl="1" indent="0">
              <a:buNone/>
            </a:pP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(10);</a:t>
            </a:r>
          </a:p>
        </p:txBody>
      </p:sp>
    </p:spTree>
    <p:extLst>
      <p:ext uri="{BB962C8B-B14F-4D97-AF65-F5344CB8AC3E}">
        <p14:creationId xmlns:p14="http://schemas.microsoft.com/office/powerpoint/2010/main" val="4202091925"/>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Variable Assignment </a:t>
            </a:r>
          </a:p>
        </p:txBody>
      </p:sp>
      <p:sp>
        <p:nvSpPr>
          <p:cNvPr id="3" name="Content Placeholder 2"/>
          <p:cNvSpPr>
            <a:spLocks noGrp="1"/>
          </p:cNvSpPr>
          <p:nvPr>
            <p:ph sz="half" idx="2"/>
          </p:nvPr>
        </p:nvSpPr>
        <p:spPr>
          <a:xfrm>
            <a:off x="914400" y="4017909"/>
            <a:ext cx="10369296" cy="1239890"/>
          </a:xfrm>
        </p:spPr>
        <p:txBody>
          <a:bodyPr/>
          <a:lstStyle/>
          <a:p>
            <a:r>
              <a:rPr lang="en-US" sz="2400" dirty="0"/>
              <a:t>Variables can have their values reassigned.</a:t>
            </a:r>
          </a:p>
          <a:p>
            <a:pPr lvl="1"/>
            <a:r>
              <a:rPr lang="en-US" dirty="0"/>
              <a:t>Objects Types maybe Immutable, if passed into Arcade</a:t>
            </a:r>
            <a:r>
              <a:rPr lang="en-US" dirty="0" smtClean="0"/>
              <a:t>.</a:t>
            </a:r>
            <a:endParaRPr lang="en-US" dirty="0"/>
          </a:p>
          <a:p>
            <a:pPr lvl="1"/>
            <a:r>
              <a:rPr lang="en-US" dirty="0"/>
              <a:t>Arrays are not Sparse.  They must be sequential</a:t>
            </a:r>
            <a:r>
              <a:rPr lang="en-US" dirty="0" smtClean="0"/>
              <a:t>.</a:t>
            </a:r>
          </a:p>
          <a:p>
            <a:pPr lvl="1"/>
            <a:r>
              <a:rPr lang="en-US" dirty="0" smtClean="0"/>
              <a:t>Geometry Types are immutable inside. You cannot change the points in a path of a line.</a:t>
            </a:r>
            <a:endParaRPr lang="en-US" dirty="0"/>
          </a:p>
        </p:txBody>
      </p:sp>
      <p:sp>
        <p:nvSpPr>
          <p:cNvPr id="6" name="Content Placeholder 11"/>
          <p:cNvSpPr txBox="1">
            <a:spLocks/>
          </p:cNvSpPr>
          <p:nvPr/>
        </p:nvSpPr>
        <p:spPr>
          <a:xfrm>
            <a:off x="914400" y="1601963"/>
            <a:ext cx="10369296" cy="209080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myNumber</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i</a:t>
            </a:r>
            <a:r>
              <a:rPr lang="en-US" sz="2000" b="0" dirty="0">
                <a:solidFill>
                  <a:schemeClr val="bg1"/>
                </a:solidFill>
                <a:latin typeface="Consolas" panose="020B0609020204030204" pitchFamily="49" charset="0"/>
              </a:rPr>
              <a:t>=i+1;</a:t>
            </a:r>
          </a:p>
          <a:p>
            <a:pPr marL="283464" lvl="1" indent="0">
              <a:buNone/>
            </a:pP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[10]=11;</a:t>
            </a:r>
          </a:p>
          <a:p>
            <a:pPr marL="283464" lvl="1" indent="0">
              <a:buNone/>
            </a:pPr>
            <a:r>
              <a:rPr lang="en-US" sz="2000" b="0" dirty="0">
                <a:solidFill>
                  <a:schemeClr val="bg1"/>
                </a:solidFill>
                <a:latin typeface="Consolas" panose="020B0609020204030204" pitchFamily="49" charset="0"/>
              </a:rPr>
              <a:t>myFeature.Field1 = “</a:t>
            </a:r>
            <a:r>
              <a:rPr lang="en-US" sz="2000" b="0" dirty="0" err="1">
                <a:solidFill>
                  <a:schemeClr val="bg1"/>
                </a:solidFill>
                <a:latin typeface="Consolas" panose="020B0609020204030204" pitchFamily="49" charset="0"/>
              </a:rPr>
              <a:t>ddd</a:t>
            </a:r>
            <a:r>
              <a:rPr lang="en-US" sz="2000" b="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73071764"/>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242251"/>
            <a:ext cx="8683723" cy="738664"/>
          </a:xfrm>
        </p:spPr>
        <p:txBody>
          <a:bodyPr/>
          <a:lstStyle/>
          <a:p>
            <a:r>
              <a:rPr lang="en-GB" dirty="0" smtClean="0"/>
              <a:t>Demos</a:t>
            </a:r>
            <a:endParaRPr lang="en-US" dirty="0"/>
          </a:p>
        </p:txBody>
      </p:sp>
      <p:pic>
        <p:nvPicPr>
          <p:cNvPr id="5" name="Picture 4" descr="Screen Shot 2017-02-24 at 9.54.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753" y="163473"/>
            <a:ext cx="4240794" cy="3017959"/>
          </a:xfrm>
          <a:prstGeom prst="rect">
            <a:avLst/>
          </a:prstGeom>
        </p:spPr>
      </p:pic>
      <p:pic>
        <p:nvPicPr>
          <p:cNvPr id="6" name="Picture 5" descr="Screen Shot 2017-02-24 at 9.55.0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7890" y="980837"/>
            <a:ext cx="3512998" cy="2200595"/>
          </a:xfrm>
          <a:prstGeom prst="rect">
            <a:avLst/>
          </a:prstGeom>
        </p:spPr>
      </p:pic>
      <p:pic>
        <p:nvPicPr>
          <p:cNvPr id="7" name="Picture 6" descr="Screen Shot 2017-02-24 at 9.55.4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547" y="3294360"/>
            <a:ext cx="4683911" cy="3386665"/>
          </a:xfrm>
          <a:prstGeom prst="rect">
            <a:avLst/>
          </a:prstGeom>
        </p:spPr>
      </p:pic>
      <p:pic>
        <p:nvPicPr>
          <p:cNvPr id="8" name="Picture 7" descr="Screen Shot 2017-02-24 at 9.57.5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1226" y="3294360"/>
            <a:ext cx="6030773" cy="3563639"/>
          </a:xfrm>
          <a:prstGeom prst="rect">
            <a:avLst/>
          </a:prstGeom>
        </p:spPr>
      </p:pic>
    </p:spTree>
    <p:extLst>
      <p:ext uri="{BB962C8B-B14F-4D97-AF65-F5344CB8AC3E}">
        <p14:creationId xmlns:p14="http://schemas.microsoft.com/office/powerpoint/2010/main" val="3104753378"/>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6647" y="8328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Arcade and the </a:t>
            </a:r>
            <a:br>
              <a:rPr lang="en-GB" sz="5400" dirty="0"/>
            </a:br>
            <a:r>
              <a:rPr lang="en-GB" sz="5400" dirty="0"/>
              <a:t>ESRI JS API</a:t>
            </a:r>
            <a:endParaRPr lang="en-US" dirty="0"/>
          </a:p>
        </p:txBody>
      </p:sp>
      <p:sp>
        <p:nvSpPr>
          <p:cNvPr id="11" name="Rectangle 10"/>
          <p:cNvSpPr/>
          <p:nvPr/>
        </p:nvSpPr>
        <p:spPr bwMode="auto">
          <a:xfrm>
            <a:off x="5860412"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6" name="Text Placeholder 1"/>
          <p:cNvSpPr txBox="1">
            <a:spLocks/>
          </p:cNvSpPr>
          <p:nvPr/>
        </p:nvSpPr>
        <p:spPr>
          <a:xfrm>
            <a:off x="6454573"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3.22</a:t>
            </a:r>
            <a:endParaRPr lang="en-US" dirty="0">
              <a:solidFill>
                <a:schemeClr val="tx1"/>
              </a:solidFill>
              <a:latin typeface="Consolas" panose="020B0609020204030204" pitchFamily="49" charset="0"/>
            </a:endParaRPr>
          </a:p>
        </p:txBody>
      </p:sp>
      <p:sp>
        <p:nvSpPr>
          <p:cNvPr id="17" name="Rectangle 16"/>
          <p:cNvSpPr/>
          <p:nvPr/>
        </p:nvSpPr>
        <p:spPr bwMode="auto">
          <a:xfrm>
            <a:off x="8784391"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8" name="Text Placeholder 1"/>
          <p:cNvSpPr txBox="1">
            <a:spLocks/>
          </p:cNvSpPr>
          <p:nvPr/>
        </p:nvSpPr>
        <p:spPr>
          <a:xfrm>
            <a:off x="9378551"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4.5</a:t>
            </a:r>
            <a:endParaRPr lang="en-US" dirty="0">
              <a:solidFill>
                <a:schemeClr val="tx1"/>
              </a:solidFill>
              <a:latin typeface="Consolas" panose="020B0609020204030204" pitchFamily="49" charset="0"/>
            </a:endParaRPr>
          </a:p>
        </p:txBody>
      </p:sp>
      <p:sp>
        <p:nvSpPr>
          <p:cNvPr id="21" name="Rectangle 20"/>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22" name="Picture 21"/>
          <p:cNvPicPr>
            <a:picLocks noChangeAspect="1"/>
          </p:cNvPicPr>
          <p:nvPr/>
        </p:nvPicPr>
        <p:blipFill rotWithShape="1">
          <a:blip r:embed="rId4">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23"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24"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Arcade Interpreter available in both 3.22  and 4.5 JavaScript API</a:t>
            </a:r>
            <a:endParaRPr lang="en-US" sz="2200" dirty="0">
              <a:solidFill>
                <a:srgbClr val="007AC2">
                  <a:lumMod val="40000"/>
                  <a:lumOff val="60000"/>
                  <a:alpha val="65000"/>
                </a:srgbClr>
              </a:solidFill>
              <a:latin typeface="+mn-lt"/>
              <a:ea typeface="ＭＳ Ｐゴシック"/>
              <a:cs typeface="ＭＳ Ｐゴシック"/>
            </a:endParaRPr>
          </a:p>
        </p:txBody>
      </p:sp>
      <p:sp>
        <p:nvSpPr>
          <p:cNvPr id="7" name="Rectangle 6"/>
          <p:cNvSpPr/>
          <p:nvPr/>
        </p:nvSpPr>
        <p:spPr>
          <a:xfrm rot="18266219">
            <a:off x="9881498" y="3052900"/>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27" name="Rectangle 26"/>
          <p:cNvSpPr/>
          <p:nvPr/>
        </p:nvSpPr>
        <p:spPr>
          <a:xfrm rot="7573751">
            <a:off x="9874738" y="3056548"/>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
        <p:nvSpPr>
          <p:cNvPr id="29" name="Rectangle 28"/>
          <p:cNvSpPr/>
          <p:nvPr/>
        </p:nvSpPr>
        <p:spPr>
          <a:xfrm rot="18266219">
            <a:off x="6940871" y="3056748"/>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30" name="Rectangle 29"/>
          <p:cNvSpPr/>
          <p:nvPr/>
        </p:nvSpPr>
        <p:spPr>
          <a:xfrm rot="7573751">
            <a:off x="6934111" y="3060396"/>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Tree>
    <p:extLst>
      <p:ext uri="{BB962C8B-B14F-4D97-AF65-F5344CB8AC3E}">
        <p14:creationId xmlns:p14="http://schemas.microsoft.com/office/powerpoint/2010/main" val="212279500"/>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a:t>
            </a:r>
            <a:endParaRPr lang="en-US" dirty="0"/>
          </a:p>
        </p:txBody>
      </p:sp>
      <p:sp>
        <p:nvSpPr>
          <p:cNvPr id="3" name="Content Placeholder 2"/>
          <p:cNvSpPr>
            <a:spLocks noGrp="1"/>
          </p:cNvSpPr>
          <p:nvPr>
            <p:ph sz="half" idx="2"/>
          </p:nvPr>
        </p:nvSpPr>
        <p:spPr>
          <a:xfrm>
            <a:off x="914400" y="1587061"/>
            <a:ext cx="10369296" cy="4002895"/>
          </a:xfrm>
        </p:spPr>
        <p:txBody>
          <a:bodyPr/>
          <a:lstStyle/>
          <a:p>
            <a:r>
              <a:rPr lang="en-US" dirty="0" smtClean="0"/>
              <a:t>Arcade Expressions set as Properties</a:t>
            </a:r>
          </a:p>
          <a:p>
            <a:pPr marL="0" indent="0">
              <a:buNone/>
            </a:pPr>
            <a:endParaRPr lang="en-US" dirty="0" smtClean="0"/>
          </a:p>
          <a:p>
            <a:r>
              <a:rPr lang="en-US" dirty="0" smtClean="0"/>
              <a:t>Classes which have Arcade Expressions</a:t>
            </a:r>
          </a:p>
          <a:p>
            <a:pPr lvl="1"/>
            <a:r>
              <a:rPr lang="en-US" sz="2000" b="0" dirty="0" err="1" smtClean="0">
                <a:latin typeface="Consolas" panose="020B0609020204030204" pitchFamily="49" charset="0"/>
              </a:rPr>
              <a:t>ClassBreaksRenderer</a:t>
            </a:r>
            <a:endParaRPr lang="en-US" sz="2000" b="0" dirty="0" smtClean="0">
              <a:latin typeface="Consolas" panose="020B0609020204030204" pitchFamily="49" charset="0"/>
            </a:endParaRPr>
          </a:p>
          <a:p>
            <a:pPr lvl="1"/>
            <a:r>
              <a:rPr lang="en-US" sz="2000" b="0" dirty="0" err="1" smtClean="0">
                <a:latin typeface="Consolas" panose="020B0609020204030204" pitchFamily="49" charset="0"/>
              </a:rPr>
              <a:t>UniqueValueRenderer</a:t>
            </a:r>
            <a:endParaRPr lang="en-US" sz="2000" b="0" dirty="0" smtClean="0">
              <a:latin typeface="Consolas" panose="020B0609020204030204" pitchFamily="49" charset="0"/>
            </a:endParaRPr>
          </a:p>
          <a:p>
            <a:pPr marL="283464" lvl="1" indent="0">
              <a:buNone/>
            </a:pPr>
            <a:endParaRPr lang="en-US" sz="2000" b="0" dirty="0" smtClean="0">
              <a:latin typeface="Consolas" panose="020B0609020204030204" pitchFamily="49" charset="0"/>
            </a:endParaRPr>
          </a:p>
          <a:p>
            <a:pPr lvl="1"/>
            <a:r>
              <a:rPr lang="en-US" sz="2000" dirty="0" smtClean="0"/>
              <a:t>Visual Variables of Renderers</a:t>
            </a:r>
          </a:p>
          <a:p>
            <a:pPr lvl="2"/>
            <a:r>
              <a:rPr lang="en-US" sz="1800" b="0" dirty="0" smtClean="0">
                <a:latin typeface="Consolas" panose="020B0609020204030204" pitchFamily="49" charset="0"/>
              </a:rPr>
              <a:t>Color</a:t>
            </a:r>
          </a:p>
          <a:p>
            <a:pPr lvl="2"/>
            <a:r>
              <a:rPr lang="en-US" sz="1800" b="0" dirty="0" smtClean="0">
                <a:latin typeface="Consolas" panose="020B0609020204030204" pitchFamily="49" charset="0"/>
              </a:rPr>
              <a:t>Size</a:t>
            </a:r>
          </a:p>
          <a:p>
            <a:pPr lvl="2"/>
            <a:r>
              <a:rPr lang="en-US" sz="1800" b="0" dirty="0" smtClean="0">
                <a:latin typeface="Consolas" panose="020B0609020204030204" pitchFamily="49" charset="0"/>
              </a:rPr>
              <a:t>Opacity</a:t>
            </a:r>
          </a:p>
          <a:p>
            <a:pPr lvl="2"/>
            <a:r>
              <a:rPr lang="en-US" sz="1800" b="0" dirty="0" smtClean="0">
                <a:latin typeface="Consolas" panose="020B0609020204030204" pitchFamily="49" charset="0"/>
              </a:rPr>
              <a:t>Rotation</a:t>
            </a:r>
          </a:p>
          <a:p>
            <a:pPr lvl="2"/>
            <a:endParaRPr lang="en-US" sz="1800" b="0" dirty="0" smtClean="0">
              <a:latin typeface="Consolas" panose="020B0609020204030204" pitchFamily="49" charset="0"/>
            </a:endParaRPr>
          </a:p>
          <a:p>
            <a:r>
              <a:rPr lang="en-US" sz="2000" dirty="0" smtClean="0"/>
              <a:t>Supported for </a:t>
            </a:r>
            <a:r>
              <a:rPr lang="en-US" sz="2000" dirty="0" err="1" smtClean="0"/>
              <a:t>FeatureLayer</a:t>
            </a:r>
            <a:r>
              <a:rPr lang="en-US" sz="2000" dirty="0" smtClean="0"/>
              <a:t> and </a:t>
            </a:r>
            <a:r>
              <a:rPr lang="en-US" sz="2000" dirty="0" err="1" smtClean="0"/>
              <a:t>SceneLayer</a:t>
            </a:r>
            <a:endParaRPr lang="en-US" sz="2000" dirty="0"/>
          </a:p>
        </p:txBody>
      </p:sp>
    </p:spTree>
    <p:extLst>
      <p:ext uri="{BB962C8B-B14F-4D97-AF65-F5344CB8AC3E}">
        <p14:creationId xmlns:p14="http://schemas.microsoft.com/office/powerpoint/2010/main" val="2249952180"/>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Session Goals</a:t>
            </a:r>
          </a:p>
        </p:txBody>
      </p:sp>
      <p:sp>
        <p:nvSpPr>
          <p:cNvPr id="3" name="Content Placeholder 2"/>
          <p:cNvSpPr>
            <a:spLocks noGrp="1"/>
          </p:cNvSpPr>
          <p:nvPr>
            <p:ph sz="half" idx="2"/>
          </p:nvPr>
        </p:nvSpPr>
        <p:spPr/>
        <p:txBody>
          <a:bodyPr/>
          <a:lstStyle/>
          <a:p>
            <a:r>
              <a:rPr lang="en-US" sz="2400" dirty="0"/>
              <a:t>Overview of Arcade</a:t>
            </a:r>
          </a:p>
          <a:p>
            <a:pPr lvl="1"/>
            <a:r>
              <a:rPr lang="en-US" sz="2000" dirty="0"/>
              <a:t>What is Arcade</a:t>
            </a:r>
          </a:p>
          <a:p>
            <a:pPr lvl="1"/>
            <a:r>
              <a:rPr lang="en-US" sz="2000" dirty="0"/>
              <a:t>Why use Arcade</a:t>
            </a:r>
          </a:p>
          <a:p>
            <a:pPr marL="283464" lvl="1" indent="0">
              <a:buNone/>
            </a:pPr>
            <a:endParaRPr lang="en-US" sz="2000" dirty="0"/>
          </a:p>
          <a:p>
            <a:r>
              <a:rPr lang="en-US" sz="2400" dirty="0"/>
              <a:t>Arcade Language</a:t>
            </a:r>
          </a:p>
          <a:p>
            <a:pPr lvl="1"/>
            <a:r>
              <a:rPr lang="en-US" sz="2000" dirty="0"/>
              <a:t>Variables, Functions, Loops, Conditional Statements</a:t>
            </a:r>
          </a:p>
          <a:p>
            <a:pPr marL="0" indent="0">
              <a:buNone/>
            </a:pPr>
            <a:endParaRPr lang="en-US" sz="2400" dirty="0"/>
          </a:p>
          <a:p>
            <a:r>
              <a:rPr lang="en-US" sz="2400" dirty="0"/>
              <a:t>Arcade and the ESRI JavaScript API</a:t>
            </a:r>
          </a:p>
          <a:p>
            <a:pPr lvl="1"/>
            <a:r>
              <a:rPr lang="en-US" sz="2000" dirty="0"/>
              <a:t>Using Arcade in Custom Apps</a:t>
            </a:r>
          </a:p>
          <a:p>
            <a:pPr lvl="1"/>
            <a:endParaRPr lang="en-US" sz="2000" dirty="0"/>
          </a:p>
          <a:p>
            <a:endParaRPr lang="en-US" dirty="0"/>
          </a:p>
        </p:txBody>
      </p:sp>
    </p:spTree>
    <p:extLst>
      <p:ext uri="{BB962C8B-B14F-4D97-AF65-F5344CB8AC3E}">
        <p14:creationId xmlns:p14="http://schemas.microsoft.com/office/powerpoint/2010/main" val="1496020719"/>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a:t>
            </a:r>
            <a:endParaRPr lang="en-US" dirty="0"/>
          </a:p>
        </p:txBody>
      </p:sp>
      <p:sp>
        <p:nvSpPr>
          <p:cNvPr id="3" name="Content Placeholder 2"/>
          <p:cNvSpPr>
            <a:spLocks noGrp="1"/>
          </p:cNvSpPr>
          <p:nvPr>
            <p:ph sz="half" idx="2"/>
          </p:nvPr>
        </p:nvSpPr>
        <p:spPr>
          <a:xfrm>
            <a:off x="914400" y="4350067"/>
            <a:ext cx="10369296" cy="1239890"/>
          </a:xfrm>
        </p:spPr>
        <p:txBody>
          <a:bodyPr/>
          <a:lstStyle/>
          <a:p>
            <a:r>
              <a:rPr lang="en-US" sz="2400" dirty="0" smtClean="0"/>
              <a:t>Expression Properties are set as Literal Strings</a:t>
            </a:r>
          </a:p>
          <a:p>
            <a:endParaRPr lang="en-US" sz="2400" dirty="0"/>
          </a:p>
          <a:p>
            <a:r>
              <a:rPr lang="en-US" sz="2400" dirty="0" smtClean="0"/>
              <a:t>Arcade Interpreter will Execute </a:t>
            </a:r>
            <a:r>
              <a:rPr lang="en-US" sz="2400" dirty="0" err="1" smtClean="0"/>
              <a:t>valueExpression</a:t>
            </a:r>
            <a:r>
              <a:rPr lang="en-US" sz="2400" dirty="0" smtClean="0"/>
              <a:t> for every Feature</a:t>
            </a:r>
            <a:endParaRPr lang="en-US" dirty="0"/>
          </a:p>
        </p:txBody>
      </p:sp>
      <p:sp>
        <p:nvSpPr>
          <p:cNvPr id="6"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914400" y="1965270"/>
            <a:ext cx="10359815" cy="155569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smtClean="0">
                <a:solidFill>
                  <a:schemeClr val="accent1">
                    <a:lumMod val="75000"/>
                  </a:schemeClr>
                </a:solidFill>
                <a:latin typeface="Consolas" panose="020B0609020204030204" pitchFamily="49" charset="0"/>
              </a:rPr>
              <a:t>var</a:t>
            </a:r>
            <a:r>
              <a:rPr lang="en-GB" sz="2000" b="0" dirty="0" smtClean="0">
                <a:solidFill>
                  <a:schemeClr val="bg1"/>
                </a:solidFill>
                <a:latin typeface="Consolas" panose="020B0609020204030204" pitchFamily="49" charset="0"/>
              </a:rPr>
              <a:t> renderer </a:t>
            </a:r>
            <a:r>
              <a:rPr lang="en-GB" sz="2000" b="0" dirty="0">
                <a:solidFill>
                  <a:schemeClr val="bg1"/>
                </a:solidFill>
                <a:latin typeface="Consolas" panose="020B0609020204030204" pitchFamily="49" charset="0"/>
              </a:rPr>
              <a:t>=</a:t>
            </a:r>
            <a:r>
              <a:rPr lang="en-GB" sz="2000" b="0" dirty="0">
                <a:solidFill>
                  <a:schemeClr val="accent1">
                    <a:lumMod val="75000"/>
                  </a:schemeClr>
                </a:solidFill>
                <a:latin typeface="Consolas" panose="020B0609020204030204" pitchFamily="49" charset="0"/>
              </a:rPr>
              <a:t> </a:t>
            </a:r>
            <a:r>
              <a:rPr lang="en-GB" sz="2000" b="0" dirty="0" smtClean="0">
                <a:solidFill>
                  <a:schemeClr val="accent1">
                    <a:lumMod val="75000"/>
                  </a:schemeClr>
                </a:solidFill>
                <a:latin typeface="Consolas" panose="020B0609020204030204" pitchFamily="49" charset="0"/>
              </a:rPr>
              <a:t>new </a:t>
            </a:r>
            <a:r>
              <a:rPr lang="en-GB" sz="2000" b="0" dirty="0" err="1" smtClean="0">
                <a:solidFill>
                  <a:schemeClr val="bg1"/>
                </a:solidFill>
                <a:latin typeface="Consolas" panose="020B0609020204030204" pitchFamily="49" charset="0"/>
              </a:rPr>
              <a:t>ClassBreaksRenderer</a:t>
            </a:r>
            <a:r>
              <a:rPr lang="en-GB" sz="2000" b="0" dirty="0" smtClean="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valueExpression</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feature.TOT_VOTES</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feature.REG_VOTERS</a:t>
            </a:r>
            <a:r>
              <a:rPr lang="en-GB" sz="2000" b="0" dirty="0">
                <a:solidFill>
                  <a:schemeClr val="bg1"/>
                </a:solidFill>
                <a:latin typeface="Consolas" panose="020B0609020204030204" pitchFamily="49" charset="0"/>
              </a:rPr>
              <a:t> ) * 100",</a:t>
            </a:r>
          </a:p>
          <a:p>
            <a:pPr marL="283464" lvl="1" indent="0">
              <a:buNone/>
            </a:pPr>
            <a:r>
              <a:rPr lang="en-GB" sz="2000" b="0" dirty="0" smtClean="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valueExpressionTitle</a:t>
            </a:r>
            <a:r>
              <a:rPr lang="en-GB" sz="2000" b="0" dirty="0" smtClean="0">
                <a:solidFill>
                  <a:schemeClr val="bg1"/>
                </a:solidFill>
                <a:latin typeface="Consolas" panose="020B0609020204030204" pitchFamily="49" charset="0"/>
              </a:rPr>
              <a:t>: "Title to Display"</a:t>
            </a:r>
          </a:p>
          <a:p>
            <a:pPr marL="283464" lvl="1" indent="0">
              <a:buNone/>
            </a:pPr>
            <a:r>
              <a:rPr lang="en-GB" sz="2000" b="0" dirty="0" smtClean="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classBreakInfos</a:t>
            </a:r>
            <a:r>
              <a:rPr lang="en-GB" sz="2000" b="0" dirty="0">
                <a:solidFill>
                  <a:schemeClr val="bg1"/>
                </a:solidFill>
                <a:latin typeface="Consolas" panose="020B0609020204030204" pitchFamily="49" charset="0"/>
              </a:rPr>
              <a:t>: [ ... ], </a:t>
            </a:r>
            <a:endParaRPr lang="en-GB" sz="2000" b="0" dirty="0" smtClean="0">
              <a:solidFill>
                <a:schemeClr val="bg1"/>
              </a:solidFill>
              <a:latin typeface="Consolas" panose="020B0609020204030204" pitchFamily="49" charset="0"/>
            </a:endParaRPr>
          </a:p>
          <a:p>
            <a:pPr marL="283464" lvl="1" indent="0">
              <a:buNone/>
            </a:pPr>
            <a:r>
              <a:rPr lang="en-GB" sz="2000" b="0" dirty="0" smtClean="0">
                <a:solidFill>
                  <a:schemeClr val="bg1"/>
                </a:solidFill>
                <a:latin typeface="Consolas" panose="020B0609020204030204" pitchFamily="49" charset="0"/>
              </a:rPr>
              <a:t>});</a:t>
            </a:r>
          </a:p>
          <a:p>
            <a:pPr marL="283464" lvl="1" indent="0">
              <a:buNone/>
            </a:pP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98949296"/>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 in JS API 3.22</a:t>
            </a:r>
            <a:endParaRPr lang="en-US" dirty="0"/>
          </a:p>
        </p:txBody>
      </p:sp>
      <p:sp>
        <p:nvSpPr>
          <p:cNvPr id="3" name="Content Placeholder 2"/>
          <p:cNvSpPr>
            <a:spLocks noGrp="1"/>
          </p:cNvSpPr>
          <p:nvPr>
            <p:ph sz="half" idx="2"/>
          </p:nvPr>
        </p:nvSpPr>
        <p:spPr>
          <a:xfrm>
            <a:off x="914400" y="1587062"/>
            <a:ext cx="10369296" cy="1114098"/>
          </a:xfrm>
        </p:spPr>
        <p:txBody>
          <a:bodyPr/>
          <a:lstStyle/>
          <a:p>
            <a:r>
              <a:rPr lang="en-US" dirty="0" smtClean="0"/>
              <a:t>Arcade Expressions can be used For Labeling</a:t>
            </a:r>
          </a:p>
        </p:txBody>
      </p:sp>
      <p:sp>
        <p:nvSpPr>
          <p:cNvPr id="5" name="Content Placeholder 11"/>
          <p:cNvSpPr txBox="1">
            <a:spLocks/>
          </p:cNvSpPr>
          <p:nvPr/>
        </p:nvSpPr>
        <p:spPr>
          <a:xfrm>
            <a:off x="942843" y="2442792"/>
            <a:ext cx="10369296" cy="418398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961805" y="2643678"/>
            <a:ext cx="10359815"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smtClean="0">
                <a:solidFill>
                  <a:schemeClr val="accent1">
                    <a:lumMod val="75000"/>
                  </a:schemeClr>
                </a:solidFill>
                <a:latin typeface="Consolas" panose="020B0609020204030204" pitchFamily="49" charset="0"/>
              </a:rPr>
              <a:t>var</a:t>
            </a:r>
            <a:r>
              <a:rPr lang="en-GB" sz="2000" b="0" dirty="0" smtClean="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labelExpressionInfo</a:t>
            </a: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expression: "$</a:t>
            </a:r>
            <a:r>
              <a:rPr lang="en-GB" sz="2000" b="0" dirty="0" err="1">
                <a:solidFill>
                  <a:schemeClr val="bg1"/>
                </a:solidFill>
                <a:latin typeface="Consolas" panose="020B0609020204030204" pitchFamily="49" charset="0"/>
              </a:rPr>
              <a:t>feature.STATION_NAME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labelPlacement</a:t>
            </a:r>
            <a:r>
              <a:rPr lang="en-GB" sz="2000" b="0" dirty="0">
                <a:solidFill>
                  <a:schemeClr val="bg1"/>
                </a:solidFill>
                <a:latin typeface="Consolas" panose="020B0609020204030204" pitchFamily="49" charset="0"/>
              </a:rPr>
              <a:t>: "below-right",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minScale</a:t>
            </a:r>
            <a:r>
              <a:rPr lang="en-GB" sz="2000" b="0" dirty="0">
                <a:solidFill>
                  <a:schemeClr val="bg1"/>
                </a:solidFill>
                <a:latin typeface="Consolas" panose="020B0609020204030204" pitchFamily="49" charset="0"/>
              </a:rPr>
              <a:t>: 2500000</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nameClass.symbol</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TextSymbol</a:t>
            </a:r>
            <a:r>
              <a:rPr lang="en-GB" sz="2000" b="0" dirty="0" smtClean="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en-GB" sz="2000" b="0" dirty="0">
                <a:solidFill>
                  <a:schemeClr val="accent3">
                    <a:lumMod val="60000"/>
                    <a:lumOff val="40000"/>
                  </a:schemeClr>
                </a:solidFill>
                <a:latin typeface="Consolas" panose="020B0609020204030204" pitchFamily="49" charset="0"/>
              </a:rPr>
              <a:t>// set the label class to the feature layer</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featureLayer.setLabelingInfo</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a:t>
            </a: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2990132173"/>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Practicalities:   Scripts in Script</a:t>
            </a:r>
            <a:endParaRPr lang="en-US" dirty="0"/>
          </a:p>
        </p:txBody>
      </p:sp>
      <p:sp>
        <p:nvSpPr>
          <p:cNvPr id="3" name="Content Placeholder 2"/>
          <p:cNvSpPr>
            <a:spLocks noGrp="1"/>
          </p:cNvSpPr>
          <p:nvPr>
            <p:ph sz="half" idx="2"/>
          </p:nvPr>
        </p:nvSpPr>
        <p:spPr>
          <a:xfrm>
            <a:off x="914400" y="4350067"/>
            <a:ext cx="10369296" cy="1239890"/>
          </a:xfrm>
        </p:spPr>
        <p:txBody>
          <a:bodyPr/>
          <a:lstStyle/>
          <a:p>
            <a:r>
              <a:rPr lang="en-US" sz="2400" dirty="0" smtClean="0"/>
              <a:t>Scripts within Scripts</a:t>
            </a:r>
            <a:endParaRPr lang="en-US" sz="2400" dirty="0"/>
          </a:p>
          <a:p>
            <a:pPr lvl="1"/>
            <a:r>
              <a:rPr lang="en-US" dirty="0" smtClean="0"/>
              <a:t>Lots of String Escaping.</a:t>
            </a:r>
            <a:endParaRPr lang="en-US" dirty="0"/>
          </a:p>
          <a:p>
            <a:pPr lvl="1"/>
            <a:r>
              <a:rPr lang="en-US" dirty="0" smtClean="0"/>
              <a:t>Embed Script in HTML using MIME type text/plain</a:t>
            </a:r>
            <a:endParaRPr lang="en-US" dirty="0"/>
          </a:p>
        </p:txBody>
      </p:sp>
      <p:sp>
        <p:nvSpPr>
          <p:cNvPr id="6"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9583006"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bg1"/>
                </a:solidFill>
                <a:latin typeface="Consolas" panose="020B0609020204030204" pitchFamily="49" charset="0"/>
              </a:rPr>
              <a:t>&lt;script type="</a:t>
            </a:r>
            <a:r>
              <a:rPr lang="en-GB" sz="2000" b="0" dirty="0">
                <a:solidFill>
                  <a:srgbClr val="C00000"/>
                </a:solidFill>
                <a:latin typeface="Consolas" panose="020B0609020204030204" pitchFamily="49" charset="0"/>
              </a:rPr>
              <a:t>text/plain</a:t>
            </a:r>
            <a:r>
              <a:rPr lang="en-GB" sz="2000" b="0" dirty="0">
                <a:solidFill>
                  <a:schemeClr val="bg1"/>
                </a:solidFill>
                <a:latin typeface="Consolas" panose="020B0609020204030204" pitchFamily="49" charset="0"/>
              </a:rPr>
              <a:t>" id="</a:t>
            </a:r>
            <a:r>
              <a:rPr lang="en-GB" sz="2000" b="0" dirty="0" err="1">
                <a:solidFill>
                  <a:srgbClr val="C00000"/>
                </a:solidFill>
                <a:latin typeface="Consolas" panose="020B0609020204030204" pitchFamily="49" charset="0"/>
              </a:rPr>
              <a:t>myScript</a:t>
            </a:r>
            <a:r>
              <a:rPr lang="en-GB" sz="2000" b="0" dirty="0" smtClean="0">
                <a:solidFill>
                  <a:schemeClr val="bg1"/>
                </a:solidFill>
                <a:latin typeface="Consolas" panose="020B0609020204030204" pitchFamily="49" charset="0"/>
              </a:rPr>
              <a:t>"&gt;</a:t>
            </a:r>
          </a:p>
          <a:p>
            <a:pPr marL="283464" lvl="1" indent="0">
              <a:buNone/>
            </a:pPr>
            <a:r>
              <a:rPr lang="en-GB" sz="2000" b="0" dirty="0" smtClean="0">
                <a:solidFill>
                  <a:schemeClr val="bg1"/>
                </a:solidFill>
                <a:latin typeface="Consolas" panose="020B0609020204030204" pitchFamily="49" charset="0"/>
              </a:rPr>
              <a:t>	Proper($</a:t>
            </a:r>
            <a:r>
              <a:rPr lang="en-GB" sz="2000" b="0" dirty="0" err="1" smtClean="0">
                <a:solidFill>
                  <a:schemeClr val="bg1"/>
                </a:solidFill>
                <a:latin typeface="Consolas" panose="020B0609020204030204" pitchFamily="49" charset="0"/>
              </a:rPr>
              <a:t>feature.CityName</a:t>
            </a:r>
            <a:r>
              <a:rPr lang="en-GB" sz="2000" b="0" dirty="0" smtClean="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r>
              <a:rPr lang="en-GB" sz="2000" b="0" dirty="0" smtClean="0">
                <a:solidFill>
                  <a:schemeClr val="bg1"/>
                </a:solidFill>
                <a:latin typeface="Consolas" panose="020B0609020204030204" pitchFamily="49" charset="0"/>
              </a:rPr>
              <a:t>&lt;/script&gt;</a:t>
            </a:r>
          </a:p>
          <a:p>
            <a:pPr marL="283464" lvl="1" indent="0">
              <a:buNone/>
            </a:pPr>
            <a:r>
              <a:rPr lang="en-GB" sz="2000" b="0" dirty="0" smtClean="0">
                <a:solidFill>
                  <a:schemeClr val="bg1"/>
                </a:solidFill>
                <a:latin typeface="Consolas" panose="020B0609020204030204" pitchFamily="49" charset="0"/>
              </a:rPr>
              <a:t>...</a:t>
            </a:r>
          </a:p>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arcadescript</a:t>
            </a:r>
            <a:r>
              <a:rPr lang="en-GB" sz="2000" b="0" dirty="0" smtClean="0">
                <a:solidFill>
                  <a:schemeClr val="bg1"/>
                </a:solidFill>
                <a:latin typeface="Consolas" panose="020B0609020204030204" pitchFamily="49" charset="0"/>
              </a:rPr>
              <a:t> </a:t>
            </a:r>
            <a:r>
              <a:rPr lang="en-GB" sz="2000" b="0" dirty="0">
                <a:solidFill>
                  <a:schemeClr val="bg1"/>
                </a:solidFill>
                <a:latin typeface="Consolas" panose="020B0609020204030204" pitchFamily="49" charset="0"/>
              </a:rPr>
              <a:t>= </a:t>
            </a:r>
            <a:r>
              <a:rPr lang="en-GB" sz="2000" b="0" dirty="0" err="1">
                <a:solidFill>
                  <a:schemeClr val="accent1">
                    <a:lumMod val="75000"/>
                  </a:schemeClr>
                </a:solidFill>
                <a:latin typeface="Consolas" panose="020B0609020204030204" pitchFamily="49" charset="0"/>
              </a:rPr>
              <a:t>document</a:t>
            </a:r>
            <a:r>
              <a:rPr lang="en-GB" sz="2000" b="0" dirty="0" err="1">
                <a:solidFill>
                  <a:schemeClr val="bg1"/>
                </a:solidFill>
                <a:latin typeface="Consolas" panose="020B0609020204030204" pitchFamily="49" charset="0"/>
              </a:rPr>
              <a:t>.getElementById</a:t>
            </a:r>
            <a:r>
              <a:rPr lang="en-GB" sz="2000" b="0" dirty="0" smtClean="0">
                <a:solidFill>
                  <a:schemeClr val="bg1"/>
                </a:solidFill>
                <a:latin typeface="Consolas" panose="020B0609020204030204" pitchFamily="49" charset="0"/>
              </a:rPr>
              <a:t>(“</a:t>
            </a:r>
            <a:r>
              <a:rPr lang="en-GB" sz="2000" b="0" dirty="0" err="1" smtClean="0">
                <a:solidFill>
                  <a:srgbClr val="C00000"/>
                </a:solidFill>
                <a:latin typeface="Consolas" panose="020B0609020204030204" pitchFamily="49" charset="0"/>
              </a:rPr>
              <a:t>myScript</a:t>
            </a:r>
            <a:r>
              <a:rPr lang="en-GB" sz="2000" b="0" dirty="0" smtClean="0">
                <a:solidFill>
                  <a:schemeClr val="bg1"/>
                </a:solidFill>
                <a:latin typeface="Consolas" panose="020B0609020204030204" pitchFamily="49" charset="0"/>
              </a:rPr>
              <a:t>").</a:t>
            </a:r>
            <a:r>
              <a:rPr lang="en-GB" sz="2000" b="0" dirty="0">
                <a:solidFill>
                  <a:schemeClr val="bg1"/>
                </a:solidFill>
                <a:latin typeface="Consolas" panose="020B0609020204030204" pitchFamily="49" charset="0"/>
              </a:rPr>
              <a:t>text;</a:t>
            </a:r>
            <a:endParaRPr lang="en-GB" sz="2000" b="0" dirty="0" smtClean="0">
              <a:solidFill>
                <a:schemeClr val="bg1"/>
              </a:solidFill>
              <a:latin typeface="Consolas" panose="020B0609020204030204" pitchFamily="49" charset="0"/>
            </a:endParaRPr>
          </a:p>
          <a:p>
            <a:pPr marL="283464" lvl="1" indent="0">
              <a:buNone/>
            </a:pP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378607907"/>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Programming in ESRI JS API with Arcade</a:t>
            </a:r>
            <a:endParaRPr lang="en-US" dirty="0"/>
          </a:p>
        </p:txBody>
      </p:sp>
      <p:sp>
        <p:nvSpPr>
          <p:cNvPr id="3" name="Title 2"/>
          <p:cNvSpPr>
            <a:spLocks noGrp="1"/>
          </p:cNvSpPr>
          <p:nvPr>
            <p:ph type="title"/>
          </p:nvPr>
        </p:nvSpPr>
        <p:spPr>
          <a:xfrm>
            <a:off x="914400" y="2732670"/>
            <a:ext cx="8683723" cy="738664"/>
          </a:xfrm>
        </p:spPr>
        <p:txBody>
          <a:bodyPr/>
          <a:lstStyle/>
          <a:p>
            <a:r>
              <a:rPr lang="en-GB" dirty="0" smtClean="0"/>
              <a:t>Demos</a:t>
            </a:r>
            <a:endParaRPr lang="en-US" dirty="0"/>
          </a:p>
        </p:txBody>
      </p:sp>
      <p:pic>
        <p:nvPicPr>
          <p:cNvPr id="5" name="Picture 4" descr="Screen Shot 2017-02-24 at 9.46.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6" name="Picture 5" descr="Screen Shot 2017-02-24 at 9.44.0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7" name="Picture 6" descr="Screen Shot 2017-02-24 at 9.44.1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8" name="Picture 7" descr="Screen Shot 2017-02-24 at 9.47.01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9" name="Picture 8" descr="arcade-bivariate-colo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0" name="Picture 9" descr="Screen Shot 2017-02-24 at 9.43.40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4" name="Picture 3" descr="Screen Shot 2017-02-24 at 9.46.11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3543548008"/>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Arcade Interpreter : Inside of JS App using Arcade</a:t>
            </a:r>
            <a:endParaRPr lang="en-GB" dirty="0"/>
          </a:p>
        </p:txBody>
      </p:sp>
      <p:sp>
        <p:nvSpPr>
          <p:cNvPr id="3" name="Content Placeholder 2"/>
          <p:cNvSpPr>
            <a:spLocks noGrp="1"/>
          </p:cNvSpPr>
          <p:nvPr>
            <p:ph sz="half" idx="2"/>
          </p:nvPr>
        </p:nvSpPr>
        <p:spPr>
          <a:xfrm>
            <a:off x="914400" y="1828800"/>
            <a:ext cx="9289473" cy="539649"/>
          </a:xfrm>
        </p:spPr>
        <p:txBody>
          <a:bodyPr/>
          <a:lstStyle/>
          <a:p>
            <a:r>
              <a:rPr lang="en-GB" dirty="0" smtClean="0"/>
              <a:t>Standard Execution Lifecycle of Arcade Script</a:t>
            </a:r>
            <a:endParaRPr lang="en-GB" dirty="0"/>
          </a:p>
        </p:txBody>
      </p:sp>
      <p:graphicFrame>
        <p:nvGraphicFramePr>
          <p:cNvPr id="5" name="Diagram 4"/>
          <p:cNvGraphicFramePr/>
          <p:nvPr>
            <p:extLst>
              <p:ext uri="{D42A27DB-BD31-4B8C-83A1-F6EECF244321}">
                <p14:modId xmlns:p14="http://schemas.microsoft.com/office/powerpoint/2010/main" val="2451609594"/>
              </p:ext>
            </p:extLst>
          </p:nvPr>
        </p:nvGraphicFramePr>
        <p:xfrm>
          <a:off x="487345" y="1363961"/>
          <a:ext cx="10745228" cy="3346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3331413863"/>
              </p:ext>
            </p:extLst>
          </p:nvPr>
        </p:nvGraphicFramePr>
        <p:xfrm>
          <a:off x="393827" y="4191743"/>
          <a:ext cx="9539882" cy="28311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Content Placeholder 2"/>
          <p:cNvSpPr txBox="1">
            <a:spLocks/>
          </p:cNvSpPr>
          <p:nvPr/>
        </p:nvSpPr>
        <p:spPr>
          <a:xfrm>
            <a:off x="914400" y="4191743"/>
            <a:ext cx="9289473" cy="53964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r>
              <a:rPr lang="en-GB" dirty="0" smtClean="0"/>
              <a:t>Browser Restricted Execution of Arcade Script</a:t>
            </a:r>
            <a:endParaRPr lang="en-GB" dirty="0"/>
          </a:p>
        </p:txBody>
      </p:sp>
    </p:spTree>
    <p:extLst>
      <p:ext uri="{BB962C8B-B14F-4D97-AF65-F5344CB8AC3E}">
        <p14:creationId xmlns:p14="http://schemas.microsoft.com/office/powerpoint/2010/main" val="3420164938"/>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half" idx="2"/>
          </p:nvPr>
        </p:nvSpPr>
        <p:spPr/>
        <p:txBody>
          <a:bodyPr/>
          <a:lstStyle/>
          <a:p>
            <a:endParaRPr lang="en-GB"/>
          </a:p>
        </p:txBody>
      </p:sp>
      <p:sp>
        <p:nvSpPr>
          <p:cNvPr id="4" name="Text Placeholder 3"/>
          <p:cNvSpPr>
            <a:spLocks noGrp="1"/>
          </p:cNvSpPr>
          <p:nvPr>
            <p:ph type="body" sz="quarter" idx="14"/>
          </p:nvPr>
        </p:nvSpPr>
        <p:spPr/>
        <p:txBody>
          <a:bodyPr/>
          <a:lstStyle/>
          <a:p>
            <a:endParaRPr lang="en-GB"/>
          </a:p>
        </p:txBody>
      </p:sp>
      <p:pic>
        <p:nvPicPr>
          <p:cNvPr id="5" name="Picture 4"/>
          <p:cNvPicPr>
            <a:picLocks noChangeAspect="1"/>
          </p:cNvPicPr>
          <p:nvPr/>
        </p:nvPicPr>
        <p:blipFill rotWithShape="1">
          <a:blip r:embed="rId3">
            <a:alphaModFix amt="1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23691" t="5744" r="4470" b="26902"/>
          <a:stretch/>
        </p:blipFill>
        <p:spPr>
          <a:xfrm>
            <a:off x="1" y="225"/>
            <a:ext cx="12192000" cy="6857775"/>
          </a:xfrm>
          <a:prstGeom prst="rect">
            <a:avLst/>
          </a:prstGeom>
          <a:solidFill>
            <a:srgbClr val="07365E">
              <a:alpha val="90000"/>
            </a:srgbClr>
          </a:solidFill>
        </p:spPr>
      </p:pic>
      <p:sp>
        <p:nvSpPr>
          <p:cNvPr id="6" name="Parallelogram 1"/>
          <p:cNvSpPr>
            <a:spLocks noChangeAspect="1"/>
          </p:cNvSpPr>
          <p:nvPr/>
        </p:nvSpPr>
        <p:spPr bwMode="auto">
          <a:xfrm>
            <a:off x="5750648" y="27224"/>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5"/>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0" name="Title 1"/>
          <p:cNvSpPr txBox="1">
            <a:spLocks/>
          </p:cNvSpPr>
          <p:nvPr/>
        </p:nvSpPr>
        <p:spPr>
          <a:xfrm>
            <a:off x="718206" y="2216619"/>
            <a:ext cx="4303906" cy="3077766"/>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nSpc>
                <a:spcPts val="6000"/>
              </a:lnSpc>
              <a:spcBef>
                <a:spcPts val="0"/>
              </a:spcBef>
            </a:pPr>
            <a:r>
              <a:rPr lang="en-GB" sz="5400" dirty="0" smtClean="0">
                <a:solidFill>
                  <a:prstClr val="white"/>
                </a:solidFill>
              </a:rPr>
              <a:t>Finding Arcade Resources</a:t>
            </a:r>
            <a:br>
              <a:rPr lang="en-GB" sz="5400" dirty="0" smtClean="0">
                <a:solidFill>
                  <a:prstClr val="white"/>
                </a:solidFill>
              </a:rPr>
            </a:br>
            <a:endParaRPr lang="en-GB" dirty="0"/>
          </a:p>
        </p:txBody>
      </p:sp>
      <p:sp>
        <p:nvSpPr>
          <p:cNvPr id="11" name="Content Placeholder 6"/>
          <p:cNvSpPr txBox="1">
            <a:spLocks/>
          </p:cNvSpPr>
          <p:nvPr/>
        </p:nvSpPr>
        <p:spPr>
          <a:xfrm>
            <a:off x="914400" y="3981214"/>
            <a:ext cx="4075306" cy="13899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endParaRPr lang="en-US" sz="1800" dirty="0"/>
          </a:p>
        </p:txBody>
      </p:sp>
    </p:spTree>
    <p:extLst>
      <p:ext uri="{BB962C8B-B14F-4D97-AF65-F5344CB8AC3E}">
        <p14:creationId xmlns:p14="http://schemas.microsoft.com/office/powerpoint/2010/main" val="1709254487"/>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16" name="Content Placeholder 2"/>
          <p:cNvSpPr txBox="1">
            <a:spLocks/>
          </p:cNvSpPr>
          <p:nvPr/>
        </p:nvSpPr>
        <p:spPr>
          <a:xfrm>
            <a:off x="1045055" y="1084533"/>
            <a:ext cx="10238641" cy="219067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buNone/>
            </a:pPr>
            <a:r>
              <a:rPr lang="en-US" sz="1600" dirty="0" smtClean="0">
                <a:solidFill>
                  <a:schemeClr val="tx2"/>
                </a:solidFill>
              </a:rPr>
              <a:t>For Arcade Documentation </a:t>
            </a:r>
          </a:p>
          <a:p>
            <a:pPr marL="0" indent="0">
              <a:lnSpc>
                <a:spcPts val="1020"/>
              </a:lnSpc>
              <a:buNone/>
            </a:pPr>
            <a:r>
              <a:rPr lang="en-US" sz="1600" b="0" dirty="0" smtClean="0">
                <a:solidFill>
                  <a:schemeClr val="tx2"/>
                </a:solidFill>
                <a:hlinkClick r:id="rId3"/>
              </a:rPr>
              <a:t>https://developers.arcgis.com/arcade</a:t>
            </a:r>
            <a:endParaRPr lang="en-US" sz="1600" dirty="0" smtClean="0">
              <a:solidFill>
                <a:schemeClr val="tx2"/>
              </a:solidFill>
            </a:endParaRPr>
          </a:p>
          <a:p>
            <a:pPr marL="0" indent="0">
              <a:buNone/>
            </a:pPr>
            <a:endParaRPr lang="en-US" sz="1600" dirty="0" smtClean="0">
              <a:solidFill>
                <a:schemeClr val="tx2"/>
              </a:solidFill>
            </a:endParaRPr>
          </a:p>
          <a:p>
            <a:pPr marL="0" indent="0">
              <a:buNone/>
            </a:pPr>
            <a:r>
              <a:rPr lang="en-US" sz="1600" dirty="0" smtClean="0">
                <a:solidFill>
                  <a:schemeClr val="tx2"/>
                </a:solidFill>
              </a:rPr>
              <a:t>Playground</a:t>
            </a:r>
            <a:r>
              <a:rPr lang="en-US" sz="1600" dirty="0">
                <a:solidFill>
                  <a:schemeClr val="tx2"/>
                </a:solidFill>
              </a:rPr>
              <a:t/>
            </a:r>
            <a:br>
              <a:rPr lang="en-US" sz="1600" dirty="0">
                <a:solidFill>
                  <a:schemeClr val="tx2"/>
                </a:solidFill>
              </a:rPr>
            </a:br>
            <a:r>
              <a:rPr lang="en-US" sz="1600" dirty="0">
                <a:hlinkClick r:id="rId4"/>
              </a:rPr>
              <a:t>https://developers.arcgis.com/arcade/playground/</a:t>
            </a:r>
            <a:endParaRPr lang="en-US" sz="1600" dirty="0"/>
          </a:p>
          <a:p>
            <a:pPr marL="0" lvl="0" indent="0">
              <a:buNone/>
            </a:pPr>
            <a:endParaRPr lang="en-US" sz="1600" dirty="0">
              <a:solidFill>
                <a:schemeClr val="tx2"/>
              </a:solidFill>
            </a:endParaRPr>
          </a:p>
          <a:p>
            <a:pPr marL="0" lvl="0" indent="0">
              <a:buNone/>
            </a:pPr>
            <a:r>
              <a:rPr lang="en-US" sz="1600" dirty="0" smtClean="0">
                <a:solidFill>
                  <a:schemeClr val="tx2"/>
                </a:solidFill>
              </a:rPr>
              <a:t>Using Arcade with JS API</a:t>
            </a:r>
          </a:p>
          <a:p>
            <a:pPr marL="0" indent="0">
              <a:buNone/>
            </a:pPr>
            <a:r>
              <a:rPr lang="en-US" sz="1600" dirty="0">
                <a:hlinkClick r:id="rId5"/>
              </a:rPr>
              <a:t>https://developers.arcgis.com/javascript/latest/guide/arcade/index.html</a:t>
            </a:r>
            <a:endParaRPr lang="en-US" sz="1600" dirty="0"/>
          </a:p>
          <a:p>
            <a:pPr marL="0" lvl="0" indent="0">
              <a:buNone/>
            </a:pPr>
            <a:endParaRPr lang="en-US" sz="1600" b="0" dirty="0">
              <a:solidFill>
                <a:schemeClr val="tx2"/>
              </a:solidFill>
            </a:endParaRPr>
          </a:p>
          <a:p>
            <a:pPr marL="0" indent="0">
              <a:buNone/>
            </a:pPr>
            <a:r>
              <a:rPr lang="en-US" sz="1600" dirty="0" smtClean="0">
                <a:solidFill>
                  <a:schemeClr val="tx2"/>
                </a:solidFill>
              </a:rPr>
              <a:t>Blogs and Posts</a:t>
            </a:r>
            <a:br>
              <a:rPr lang="en-US" sz="1600" dirty="0" smtClean="0">
                <a:solidFill>
                  <a:schemeClr val="tx2"/>
                </a:solidFill>
              </a:rPr>
            </a:br>
            <a:r>
              <a:rPr lang="en-US" sz="1400" dirty="0" smtClean="0">
                <a:hlinkClick r:id="rId6"/>
              </a:rPr>
              <a:t>https</a:t>
            </a:r>
            <a:r>
              <a:rPr lang="en-US" sz="1400" dirty="0">
                <a:hlinkClick r:id="rId6"/>
              </a:rPr>
              <a:t>://blogs.esri.com/esri/arcgis/2016/12/19/introducing-arcade/</a:t>
            </a:r>
          </a:p>
          <a:p>
            <a:pPr marL="0" indent="0">
              <a:buNone/>
            </a:pPr>
            <a:r>
              <a:rPr lang="en-US" sz="1400" dirty="0">
                <a:hlinkClick r:id="rId6"/>
              </a:rPr>
              <a:t>https://blogs.esri.com/esri/arcgis/2016/12/15/use-arcade-expressions-to-map-your-ideas/</a:t>
            </a:r>
          </a:p>
          <a:p>
            <a:pPr marL="0" indent="0">
              <a:buNone/>
            </a:pPr>
            <a:r>
              <a:rPr lang="en-US" sz="1400" dirty="0">
                <a:hlinkClick r:id="rId6"/>
              </a:rPr>
              <a:t>http://odoe.net/blog/hello-arcade/</a:t>
            </a:r>
          </a:p>
          <a:p>
            <a:pPr marL="0" indent="0">
              <a:buNone/>
            </a:pPr>
            <a:r>
              <a:rPr lang="en-US" sz="1400" dirty="0">
                <a:hlinkClick r:id="rId6"/>
              </a:rPr>
              <a:t>https://blogs.esri.com/esri/arcgis/2017/01/10/using-arcade-expressions-in-web-apps</a:t>
            </a:r>
            <a:r>
              <a:rPr lang="en-US" sz="1400" dirty="0" smtClean="0">
                <a:hlinkClick r:id="rId6"/>
              </a:rPr>
              <a:t>/</a:t>
            </a:r>
            <a:endParaRPr lang="en-US" sz="1400" dirty="0" smtClean="0"/>
          </a:p>
          <a:p>
            <a:pPr marL="0" indent="0">
              <a:buNone/>
            </a:pPr>
            <a:r>
              <a:rPr lang="en-US" sz="1400" dirty="0">
                <a:hlinkClick r:id="rId7"/>
              </a:rPr>
              <a:t>https://blogs.esri.com/esri/arcgis/2017/05/15/use-arcade-expressions-to-map-the-improvement-ratios-in-your-area</a:t>
            </a:r>
            <a:r>
              <a:rPr lang="en-US" sz="1400" dirty="0" smtClean="0">
                <a:hlinkClick r:id="rId7"/>
              </a:rPr>
              <a:t>/</a:t>
            </a:r>
            <a:endParaRPr lang="en-US" sz="1400" dirty="0" smtClean="0"/>
          </a:p>
          <a:p>
            <a:pPr marL="0" indent="0">
              <a:buNone/>
            </a:pPr>
            <a:r>
              <a:rPr lang="en-US" sz="1400" dirty="0">
                <a:hlinkClick r:id="rId8"/>
              </a:rPr>
              <a:t>https://blogs.esri.com/esri/arcgis/2017/05/23/creating-a-predominance-visualization-with-arcade</a:t>
            </a:r>
            <a:r>
              <a:rPr lang="en-US" sz="1400" dirty="0" smtClean="0">
                <a:hlinkClick r:id="rId8"/>
              </a:rPr>
              <a:t>/</a:t>
            </a:r>
            <a:endParaRPr lang="en-US" sz="1400" dirty="0" smtClean="0"/>
          </a:p>
          <a:p>
            <a:pPr marL="0" indent="0">
              <a:buNone/>
            </a:pPr>
            <a:r>
              <a:rPr lang="en-US" sz="1400" dirty="0">
                <a:hlinkClick r:id="rId9"/>
              </a:rPr>
              <a:t>https://blogs.esri.com/esri/arcgis/2017/06/28/whats-new-in-arcade-june-2017</a:t>
            </a:r>
            <a:r>
              <a:rPr lang="en-US" sz="1400" dirty="0" smtClean="0">
                <a:hlinkClick r:id="rId9"/>
              </a:rPr>
              <a:t>/</a:t>
            </a:r>
            <a:endParaRPr lang="en-US" sz="1400" dirty="0" smtClean="0"/>
          </a:p>
          <a:p>
            <a:pPr marL="0" indent="0">
              <a:buNone/>
            </a:pPr>
            <a:r>
              <a:rPr lang="en-US" sz="1400" dirty="0">
                <a:hlinkClick r:id="rId10"/>
              </a:rPr>
              <a:t>https://blogs.esri.com/esri/arcgis/2017/08/24/3d-geoplanner-and-arcade</a:t>
            </a:r>
            <a:r>
              <a:rPr lang="en-US" sz="1400" dirty="0" smtClean="0">
                <a:hlinkClick r:id="rId10"/>
              </a:rPr>
              <a:t>/</a:t>
            </a:r>
            <a:endParaRPr lang="en-US" sz="1400" dirty="0" smtClean="0"/>
          </a:p>
          <a:p>
            <a:pPr marL="0" indent="0">
              <a:buNone/>
            </a:pPr>
            <a:endParaRPr lang="en-US" sz="1400" dirty="0"/>
          </a:p>
        </p:txBody>
      </p:sp>
    </p:spTree>
    <p:extLst>
      <p:ext uri="{BB962C8B-B14F-4D97-AF65-F5344CB8AC3E}">
        <p14:creationId xmlns:p14="http://schemas.microsoft.com/office/powerpoint/2010/main" val="249923386"/>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0345" y="507259"/>
            <a:ext cx="10826496" cy="369332"/>
          </a:xfrm>
        </p:spPr>
        <p:txBody>
          <a:bodyPr/>
          <a:lstStyle/>
          <a:p>
            <a:r>
              <a:rPr lang="en-US" dirty="0" smtClean="0">
                <a:solidFill>
                  <a:schemeClr val="bg2">
                    <a:lumMod val="40000"/>
                    <a:lumOff val="60000"/>
                  </a:schemeClr>
                </a:solidFill>
              </a:rPr>
              <a:t>Please Take Our Survey! </a:t>
            </a:r>
            <a:endParaRPr lang="en-US" dirty="0">
              <a:solidFill>
                <a:schemeClr val="bg2">
                  <a:lumMod val="40000"/>
                  <a:lumOff val="60000"/>
                </a:schemeClr>
              </a:solidFill>
            </a:endParaRPr>
          </a:p>
        </p:txBody>
      </p:sp>
      <p:sp>
        <p:nvSpPr>
          <p:cNvPr id="6" name="TextBox 5"/>
          <p:cNvSpPr txBox="1"/>
          <p:nvPr/>
        </p:nvSpPr>
        <p:spPr>
          <a:xfrm>
            <a:off x="460345" y="1431640"/>
            <a:ext cx="2564091"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Download the </a:t>
            </a:r>
            <a:r>
              <a:rPr lang="en-US" sz="1400" b="1" dirty="0" err="1" smtClean="0">
                <a:ea typeface="+mn-ea"/>
                <a:cs typeface="+mn-cs"/>
              </a:rPr>
              <a:t>Esri</a:t>
            </a:r>
            <a:r>
              <a:rPr lang="en-US" sz="1400" b="1" dirty="0" smtClean="0">
                <a:ea typeface="+mn-ea"/>
                <a:cs typeface="+mn-cs"/>
              </a:rPr>
              <a:t> Events app </a:t>
            </a:r>
          </a:p>
          <a:p>
            <a:pPr algn="ctr" eaLnBrk="0" hangingPunct="0">
              <a:lnSpc>
                <a:spcPts val="1800"/>
              </a:lnSpc>
            </a:pPr>
            <a:r>
              <a:rPr lang="en-US" sz="1400" b="1" dirty="0" smtClean="0">
                <a:ea typeface="+mn-ea"/>
                <a:cs typeface="+mn-cs"/>
              </a:rPr>
              <a:t>and go to Esri Developer Summit </a:t>
            </a:r>
          </a:p>
          <a:p>
            <a:pPr algn="ctr" eaLnBrk="0" hangingPunct="0">
              <a:lnSpc>
                <a:spcPts val="1800"/>
              </a:lnSpc>
            </a:pPr>
            <a:r>
              <a:rPr lang="en-US" sz="1400" b="1" dirty="0" smtClean="0">
                <a:ea typeface="+mn-ea"/>
                <a:cs typeface="+mn-cs"/>
              </a:rPr>
              <a:t>Europe</a:t>
            </a:r>
          </a:p>
        </p:txBody>
      </p:sp>
      <p:sp>
        <p:nvSpPr>
          <p:cNvPr id="10" name="TextBox 9"/>
          <p:cNvSpPr txBox="1"/>
          <p:nvPr/>
        </p:nvSpPr>
        <p:spPr>
          <a:xfrm>
            <a:off x="4010198" y="1474044"/>
            <a:ext cx="3155316" cy="368585"/>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Select the technical session you attended</a:t>
            </a:r>
          </a:p>
        </p:txBody>
      </p:sp>
      <p:sp>
        <p:nvSpPr>
          <p:cNvPr id="13" name="TextBox 12"/>
          <p:cNvSpPr txBox="1"/>
          <p:nvPr/>
        </p:nvSpPr>
        <p:spPr>
          <a:xfrm>
            <a:off x="7386129" y="1077005"/>
            <a:ext cx="2246837"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Scroll down to the </a:t>
            </a:r>
          </a:p>
          <a:p>
            <a:pPr algn="ctr" eaLnBrk="0" hangingPunct="0">
              <a:lnSpc>
                <a:spcPts val="1800"/>
              </a:lnSpc>
            </a:pPr>
            <a:r>
              <a:rPr lang="en-US" sz="1400" b="1" dirty="0" smtClean="0">
                <a:ea typeface="+mn-ea"/>
                <a:cs typeface="+mn-cs"/>
              </a:rPr>
              <a:t>“Feedback” section</a:t>
            </a:r>
          </a:p>
        </p:txBody>
      </p:sp>
      <p:sp>
        <p:nvSpPr>
          <p:cNvPr id="16" name="TextBox 15"/>
          <p:cNvSpPr txBox="1"/>
          <p:nvPr/>
        </p:nvSpPr>
        <p:spPr>
          <a:xfrm>
            <a:off x="7549011" y="1891730"/>
            <a:ext cx="1998483"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Complete Answers,</a:t>
            </a:r>
          </a:p>
          <a:p>
            <a:pPr algn="ctr" eaLnBrk="0" hangingPunct="0">
              <a:lnSpc>
                <a:spcPts val="1800"/>
              </a:lnSpc>
            </a:pPr>
            <a:r>
              <a:rPr lang="en-US" sz="1400" b="1" dirty="0" smtClean="0">
                <a:ea typeface="+mn-ea"/>
                <a:cs typeface="+mn-cs"/>
              </a:rPr>
              <a:t> add a Comment, </a:t>
            </a:r>
          </a:p>
          <a:p>
            <a:pPr algn="ctr" eaLnBrk="0" hangingPunct="0">
              <a:lnSpc>
                <a:spcPts val="1800"/>
              </a:lnSpc>
            </a:pPr>
            <a:r>
              <a:rPr lang="en-US" sz="1400" b="1" dirty="0" smtClean="0">
                <a:ea typeface="+mn-ea"/>
                <a:cs typeface="+mn-cs"/>
              </a:rPr>
              <a:t> and Select “Submit”</a:t>
            </a:r>
          </a:p>
        </p:txBody>
      </p:sp>
      <p:grpSp>
        <p:nvGrpSpPr>
          <p:cNvPr id="22" name="Group 21"/>
          <p:cNvGrpSpPr/>
          <p:nvPr/>
        </p:nvGrpSpPr>
        <p:grpSpPr>
          <a:xfrm>
            <a:off x="9807349" y="1312878"/>
            <a:ext cx="2030421" cy="5290970"/>
            <a:chOff x="10052667" y="1331446"/>
            <a:chExt cx="1241423" cy="3312117"/>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667" y="2435485"/>
              <a:ext cx="1241423" cy="2208078"/>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2667" y="1331446"/>
              <a:ext cx="1241423" cy="2208078"/>
            </a:xfrm>
            <a:prstGeom prst="rect">
              <a:avLst/>
            </a:prstGeom>
          </p:spPr>
        </p:pic>
      </p:grpSp>
      <p:pic>
        <p:nvPicPr>
          <p:cNvPr id="2" name="Picture 1"/>
          <p:cNvPicPr>
            <a:picLocks noChangeAspect="1"/>
          </p:cNvPicPr>
          <p:nvPr/>
        </p:nvPicPr>
        <p:blipFill>
          <a:blip r:embed="rId5"/>
          <a:stretch>
            <a:fillRect/>
          </a:stretch>
        </p:blipFill>
        <p:spPr>
          <a:xfrm>
            <a:off x="335784" y="2140962"/>
            <a:ext cx="2152043" cy="3834099"/>
          </a:xfrm>
          <a:prstGeom prst="rect">
            <a:avLst/>
          </a:prstGeom>
        </p:spPr>
      </p:pic>
      <p:pic>
        <p:nvPicPr>
          <p:cNvPr id="3" name="Picture 2"/>
          <p:cNvPicPr>
            <a:picLocks noChangeAspect="1"/>
          </p:cNvPicPr>
          <p:nvPr/>
        </p:nvPicPr>
        <p:blipFill>
          <a:blip r:embed="rId6"/>
          <a:stretch>
            <a:fillRect/>
          </a:stretch>
        </p:blipFill>
        <p:spPr>
          <a:xfrm>
            <a:off x="2136113" y="2574122"/>
            <a:ext cx="2152043" cy="3822653"/>
          </a:xfrm>
          <a:prstGeom prst="rect">
            <a:avLst/>
          </a:prstGeom>
        </p:spPr>
      </p:pic>
      <p:sp>
        <p:nvSpPr>
          <p:cNvPr id="20" name="Curved Right Arrow 19"/>
          <p:cNvSpPr/>
          <p:nvPr/>
        </p:nvSpPr>
        <p:spPr bwMode="auto">
          <a:xfrm rot="18683908">
            <a:off x="905810" y="4492883"/>
            <a:ext cx="1367454" cy="2097186"/>
          </a:xfrm>
          <a:prstGeom prst="curved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Oval 14"/>
          <p:cNvSpPr/>
          <p:nvPr/>
        </p:nvSpPr>
        <p:spPr bwMode="auto">
          <a:xfrm>
            <a:off x="10284276" y="5246927"/>
            <a:ext cx="1074287" cy="475092"/>
          </a:xfrm>
          <a:prstGeom prst="ellipse">
            <a:avLst/>
          </a:prstGeom>
          <a:noFill/>
          <a:ln w="38100" cmpd="sng">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4" name="Picture 3"/>
          <p:cNvPicPr>
            <a:picLocks noChangeAspect="1"/>
          </p:cNvPicPr>
          <p:nvPr/>
        </p:nvPicPr>
        <p:blipFill>
          <a:blip r:embed="rId7"/>
          <a:stretch>
            <a:fillRect/>
          </a:stretch>
        </p:blipFill>
        <p:spPr>
          <a:xfrm>
            <a:off x="4503589" y="2140962"/>
            <a:ext cx="2168535" cy="3811490"/>
          </a:xfrm>
          <a:prstGeom prst="rect">
            <a:avLst/>
          </a:prstGeom>
        </p:spPr>
      </p:pic>
    </p:spTree>
    <p:extLst>
      <p:ext uri="{BB962C8B-B14F-4D97-AF65-F5344CB8AC3E}">
        <p14:creationId xmlns:p14="http://schemas.microsoft.com/office/powerpoint/2010/main" val="1814517290"/>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878828"/>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943404"/>
            <a:ext cx="4303906" cy="1549142"/>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is Arcade?</a:t>
            </a:r>
            <a:endParaRPr lang="en-US" dirty="0"/>
          </a:p>
        </p:txBody>
      </p:sp>
      <p:sp>
        <p:nvSpPr>
          <p:cNvPr id="2" name="TextBox 1"/>
          <p:cNvSpPr txBox="1"/>
          <p:nvPr/>
        </p:nvSpPr>
        <p:spPr>
          <a:xfrm>
            <a:off x="5324531" y="442843"/>
            <a:ext cx="6411317" cy="6160507"/>
          </a:xfrm>
          <a:prstGeom prst="rect">
            <a:avLst/>
          </a:prstGeom>
          <a:noFill/>
          <a:effectLst/>
        </p:spPr>
        <p:txBody>
          <a:bodyPr wrap="square" lIns="0" tIns="0" rIns="0" bIns="0" rtlCol="0">
            <a:noAutofit/>
          </a:bodyPr>
          <a:lstStyle/>
          <a:p>
            <a:pPr marL="285750" indent="-285750" algn="l" eaLnBrk="0" hangingPunct="0">
              <a:buFont typeface="Arial"/>
              <a:buChar char="•"/>
            </a:pPr>
            <a:r>
              <a:rPr lang="en-US" sz="3600" b="1" dirty="0" smtClean="0"/>
              <a:t>A new expression language for the ArcGIS Platform</a:t>
            </a:r>
          </a:p>
          <a:p>
            <a:pPr marL="742950" lvl="1" indent="-285750" eaLnBrk="0" hangingPunct="0">
              <a:buFont typeface="Arial"/>
              <a:buChar char="•"/>
            </a:pPr>
            <a:r>
              <a:rPr lang="en-US" sz="2800" dirty="0"/>
              <a:t>A</a:t>
            </a:r>
            <a:r>
              <a:rPr lang="en-US" sz="2800" dirty="0" smtClean="0"/>
              <a:t>rcGIS Pro</a:t>
            </a:r>
          </a:p>
          <a:p>
            <a:pPr marL="742950" lvl="1" indent="-285750" eaLnBrk="0" hangingPunct="0">
              <a:buFont typeface="Arial"/>
              <a:buChar char="•"/>
            </a:pPr>
            <a:r>
              <a:rPr lang="en-US" sz="2800" dirty="0" smtClean="0"/>
              <a:t>Runtime SDKs</a:t>
            </a:r>
          </a:p>
          <a:p>
            <a:pPr marL="742950" lvl="1" indent="-285750" eaLnBrk="0" hangingPunct="0">
              <a:buFont typeface="Arial"/>
              <a:buChar char="•"/>
            </a:pPr>
            <a:r>
              <a:rPr lang="en-US" sz="2800" dirty="0"/>
              <a:t>J</a:t>
            </a:r>
            <a:r>
              <a:rPr lang="en-US" sz="2800" dirty="0" smtClean="0"/>
              <a:t>avaScript API</a:t>
            </a:r>
            <a:endParaRPr lang="en-US" sz="2800" dirty="0"/>
          </a:p>
          <a:p>
            <a:pPr marL="742950" lvl="1" indent="-285750" eaLnBrk="0" hangingPunct="0">
              <a:buFont typeface="Arial"/>
              <a:buChar char="•"/>
            </a:pPr>
            <a:r>
              <a:rPr lang="en-US" sz="2800" dirty="0" smtClean="0"/>
              <a:t>Web apps</a:t>
            </a:r>
          </a:p>
          <a:p>
            <a:pPr marL="742950" lvl="1" indent="-285750" eaLnBrk="0" hangingPunct="0">
              <a:buFont typeface="Arial"/>
              <a:buChar char="•"/>
            </a:pPr>
            <a:endParaRPr lang="en-US" sz="3200" dirty="0"/>
          </a:p>
          <a:p>
            <a:pPr marL="344488" lvl="1" indent="-285750" eaLnBrk="0" hangingPunct="0">
              <a:buFont typeface="Arial"/>
              <a:buChar char="•"/>
            </a:pPr>
            <a:r>
              <a:rPr lang="en-US" sz="3600" b="1" dirty="0" smtClean="0"/>
              <a:t>Primarily designed for ArcGIS web maps and web scenes</a:t>
            </a:r>
            <a:endParaRPr lang="en-US" sz="2800" dirty="0" smtClean="0"/>
          </a:p>
        </p:txBody>
      </p:sp>
    </p:spTree>
    <p:extLst>
      <p:ext uri="{BB962C8B-B14F-4D97-AF65-F5344CB8AC3E}">
        <p14:creationId xmlns:p14="http://schemas.microsoft.com/office/powerpoint/2010/main" val="1376894725"/>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a:t>
            </a:r>
            <a:r>
              <a:rPr lang="en-US" dirty="0" smtClean="0"/>
              <a:t>Purpose</a:t>
            </a:r>
            <a:endParaRPr lang="en-GB" dirty="0"/>
          </a:p>
        </p:txBody>
      </p:sp>
      <p:sp>
        <p:nvSpPr>
          <p:cNvPr id="3" name="Content Placeholder 2"/>
          <p:cNvSpPr>
            <a:spLocks noGrp="1"/>
          </p:cNvSpPr>
          <p:nvPr>
            <p:ph sz="half" idx="2"/>
          </p:nvPr>
        </p:nvSpPr>
        <p:spPr>
          <a:xfrm>
            <a:off x="687262" y="1438487"/>
            <a:ext cx="10571287" cy="3429000"/>
          </a:xfrm>
        </p:spPr>
        <p:txBody>
          <a:bodyPr/>
          <a:lstStyle/>
          <a:p>
            <a:r>
              <a:rPr lang="en-GB" sz="1800" dirty="0" smtClean="0"/>
              <a:t>Arcade is NOT intended to be a Full Programming / Scripting Language</a:t>
            </a:r>
            <a:endParaRPr lang="en-GB" sz="1600" dirty="0"/>
          </a:p>
          <a:p>
            <a:pPr lvl="1"/>
            <a:r>
              <a:rPr lang="en-GB" sz="1600" dirty="0" smtClean="0"/>
              <a:t>Goal :  Lightweight and Simple</a:t>
            </a:r>
          </a:p>
          <a:p>
            <a:pPr lvl="1"/>
            <a:r>
              <a:rPr lang="en-GB" sz="1600" dirty="0" smtClean="0"/>
              <a:t>Equivalent to a Spreadsheet Cell Calculation</a:t>
            </a:r>
          </a:p>
          <a:p>
            <a:pPr marL="283464" lvl="1" indent="0">
              <a:buNone/>
            </a:pPr>
            <a:endParaRPr lang="en-GB" sz="1600" dirty="0" smtClean="0"/>
          </a:p>
          <a:p>
            <a:r>
              <a:rPr lang="en-US" dirty="0" smtClean="0"/>
              <a:t>Embedded Expressions</a:t>
            </a:r>
            <a:endParaRPr lang="en-US" dirty="0"/>
          </a:p>
          <a:p>
            <a:pPr lvl="1"/>
            <a:r>
              <a:rPr lang="en-US" dirty="0" smtClean="0"/>
              <a:t>Labeling</a:t>
            </a:r>
            <a:r>
              <a:rPr lang="en-US" dirty="0"/>
              <a:t>, Rendering, Symbol Variation, </a:t>
            </a:r>
            <a:r>
              <a:rPr lang="en-US" dirty="0" smtClean="0"/>
              <a:t>….</a:t>
            </a:r>
          </a:p>
          <a:p>
            <a:pPr lvl="1"/>
            <a:r>
              <a:rPr lang="en-US" dirty="0" smtClean="0"/>
              <a:t>Sharing</a:t>
            </a:r>
            <a:endParaRPr lang="en-US" dirty="0"/>
          </a:p>
          <a:p>
            <a:pPr marL="283464" lvl="1" indent="0">
              <a:buNone/>
            </a:pPr>
            <a:endParaRPr lang="en-GB" dirty="0"/>
          </a:p>
          <a:p>
            <a:r>
              <a:rPr lang="en-GB" dirty="0" smtClean="0">
                <a:solidFill>
                  <a:schemeClr val="accent3">
                    <a:lumMod val="60000"/>
                    <a:lumOff val="40000"/>
                  </a:schemeClr>
                </a:solidFill>
              </a:rPr>
              <a:t>Not a replacement for Python for geoprocessing and Automation</a:t>
            </a:r>
          </a:p>
        </p:txBody>
      </p:sp>
      <p:graphicFrame>
        <p:nvGraphicFramePr>
          <p:cNvPr id="5" name="Diagram 4"/>
          <p:cNvGraphicFramePr/>
          <p:nvPr>
            <p:extLst/>
          </p:nvPr>
        </p:nvGraphicFramePr>
        <p:xfrm>
          <a:off x="1361313" y="4867487"/>
          <a:ext cx="9475470" cy="17699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316845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And a few more examples…</a:t>
            </a:r>
            <a:endParaRPr lang="en-US" dirty="0"/>
          </a:p>
        </p:txBody>
      </p:sp>
      <p:sp>
        <p:nvSpPr>
          <p:cNvPr id="3" name="Title 2"/>
          <p:cNvSpPr>
            <a:spLocks noGrp="1"/>
          </p:cNvSpPr>
          <p:nvPr>
            <p:ph type="title"/>
          </p:nvPr>
        </p:nvSpPr>
        <p:spPr>
          <a:xfrm>
            <a:off x="914400" y="2732670"/>
            <a:ext cx="8683723" cy="738664"/>
          </a:xfrm>
        </p:spPr>
        <p:txBody>
          <a:bodyPr/>
          <a:lstStyle/>
          <a:p>
            <a:r>
              <a:rPr lang="en-GB" dirty="0" smtClean="0"/>
              <a:t>Hello World</a:t>
            </a:r>
            <a:endParaRPr lang="en-US" dirty="0"/>
          </a:p>
        </p:txBody>
      </p:sp>
    </p:spTree>
    <p:extLst>
      <p:ext uri="{BB962C8B-B14F-4D97-AF65-F5344CB8AC3E}">
        <p14:creationId xmlns:p14="http://schemas.microsoft.com/office/powerpoint/2010/main" val="3936628354"/>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Why is it called Arcade?</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8468" y="2115947"/>
            <a:ext cx="3936853" cy="2614316"/>
          </a:xfrm>
          <a:prstGeom prst="rect">
            <a:avLst/>
          </a:prstGeom>
          <a:noFill/>
          <a:ln>
            <a:no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055" y="2115947"/>
            <a:ext cx="3485755" cy="2614316"/>
          </a:xfrm>
          <a:prstGeom prst="rect">
            <a:avLst/>
          </a:prstGeom>
        </p:spPr>
      </p:pic>
    </p:spTree>
    <p:extLst>
      <p:ext uri="{BB962C8B-B14F-4D97-AF65-F5344CB8AC3E}">
        <p14:creationId xmlns:p14="http://schemas.microsoft.com/office/powerpoint/2010/main" val="1293117057"/>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937" y="-1160584"/>
            <a:ext cx="12991846" cy="9743885"/>
          </a:xfrm>
          <a:prstGeom prst="rect">
            <a:avLst/>
          </a:prstGeom>
        </p:spPr>
      </p:pic>
      <p:sp>
        <p:nvSpPr>
          <p:cNvPr id="15" name="Title 1"/>
          <p:cNvSpPr txBox="1">
            <a:spLocks/>
          </p:cNvSpPr>
          <p:nvPr/>
        </p:nvSpPr>
        <p:spPr>
          <a:xfrm>
            <a:off x="650964" y="1805347"/>
            <a:ext cx="4303906" cy="3077766"/>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Why do I need another language?</a:t>
            </a:r>
            <a:endParaRPr lang="en-US" dirty="0"/>
          </a:p>
        </p:txBody>
      </p:sp>
    </p:spTree>
    <p:extLst>
      <p:ext uri="{BB962C8B-B14F-4D97-AF65-F5344CB8AC3E}">
        <p14:creationId xmlns:p14="http://schemas.microsoft.com/office/powerpoint/2010/main" val="891964588"/>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Make, Share, Anywhere</a:t>
            </a:r>
            <a:endParaRPr lang="en-GB" dirty="0"/>
          </a:p>
        </p:txBody>
      </p:sp>
      <p:pic>
        <p:nvPicPr>
          <p:cNvPr id="37" name="Picture 36" descr="3057_1_heatmap1.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472773" y="1836200"/>
            <a:ext cx="979308" cy="758779"/>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38" name="Picture 37"/>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02753" y="2385329"/>
            <a:ext cx="785962" cy="645653"/>
          </a:xfrm>
          <a:prstGeom prst="rect">
            <a:avLst/>
          </a:prstGeom>
          <a:solidFill>
            <a:srgbClr val="FFFFFF"/>
          </a:solidFill>
          <a:ln w="12700" cmpd="sng">
            <a:noFill/>
          </a:ln>
          <a:effectLst>
            <a:outerShdw blurRad="127000" dist="63500" dir="2700000" algn="tl" rotWithShape="0">
              <a:srgbClr val="000000">
                <a:alpha val="15000"/>
              </a:srgbClr>
            </a:outerShdw>
          </a:effectLst>
          <a:extLst/>
        </p:spPr>
      </p:pic>
      <p:pic>
        <p:nvPicPr>
          <p:cNvPr id="39" name="Picture 2"/>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t="-25"/>
          <a:stretch/>
        </p:blipFill>
        <p:spPr bwMode="auto">
          <a:xfrm>
            <a:off x="757986" y="3217682"/>
            <a:ext cx="693735" cy="659129"/>
          </a:xfrm>
          <a:prstGeom prst="rect">
            <a:avLst/>
          </a:prstGeom>
          <a:solidFill>
            <a:srgbClr val="FFFFFF"/>
          </a:solidFill>
          <a:ln w="12700" cmpd="sng">
            <a:noFill/>
          </a:ln>
          <a:effectLst>
            <a:outerShdw blurRad="127000" dist="63500" dir="2700000" algn="tl" rotWithShape="0">
              <a:srgbClr val="000000">
                <a:alpha val="15000"/>
              </a:srgbClr>
            </a:outerShdw>
          </a:effectLst>
          <a:extLst/>
        </p:spPr>
      </p:pic>
      <p:grpSp>
        <p:nvGrpSpPr>
          <p:cNvPr id="166" name="Group 165"/>
          <p:cNvGrpSpPr>
            <a:grpSpLocks noChangeAspect="1"/>
          </p:cNvGrpSpPr>
          <p:nvPr/>
        </p:nvGrpSpPr>
        <p:grpSpPr>
          <a:xfrm>
            <a:off x="9908245" y="1876669"/>
            <a:ext cx="1173533" cy="952769"/>
            <a:chOff x="6775450" y="2158682"/>
            <a:chExt cx="641350" cy="520700"/>
          </a:xfrm>
        </p:grpSpPr>
        <p:sp>
          <p:nvSpPr>
            <p:cNvPr id="167" name="Freeform 166"/>
            <p:cNvSpPr>
              <a:spLocks/>
            </p:cNvSpPr>
            <p:nvPr/>
          </p:nvSpPr>
          <p:spPr bwMode="white">
            <a:xfrm>
              <a:off x="6775450" y="2158682"/>
              <a:ext cx="641350" cy="520700"/>
            </a:xfrm>
            <a:custGeom>
              <a:avLst/>
              <a:gdLst>
                <a:gd name="T0" fmla="*/ 2463 w 2828"/>
                <a:gd name="T1" fmla="*/ 3 h 2292"/>
                <a:gd name="T2" fmla="*/ 2526 w 2828"/>
                <a:gd name="T3" fmla="*/ 42 h 2292"/>
                <a:gd name="T4" fmla="*/ 2551 w 2828"/>
                <a:gd name="T5" fmla="*/ 113 h 2292"/>
                <a:gd name="T6" fmla="*/ 2548 w 2828"/>
                <a:gd name="T7" fmla="*/ 405 h 2292"/>
                <a:gd name="T8" fmla="*/ 2638 w 2828"/>
                <a:gd name="T9" fmla="*/ 472 h 2292"/>
                <a:gd name="T10" fmla="*/ 2694 w 2828"/>
                <a:gd name="T11" fmla="*/ 570 h 2292"/>
                <a:gd name="T12" fmla="*/ 2703 w 2828"/>
                <a:gd name="T13" fmla="*/ 679 h 2292"/>
                <a:gd name="T14" fmla="*/ 2677 w 2828"/>
                <a:gd name="T15" fmla="*/ 769 h 2292"/>
                <a:gd name="T16" fmla="*/ 2755 w 2828"/>
                <a:gd name="T17" fmla="*/ 834 h 2292"/>
                <a:gd name="T18" fmla="*/ 2798 w 2828"/>
                <a:gd name="T19" fmla="*/ 928 h 2292"/>
                <a:gd name="T20" fmla="*/ 2828 w 2828"/>
                <a:gd name="T21" fmla="*/ 1341 h 2292"/>
                <a:gd name="T22" fmla="*/ 2799 w 2828"/>
                <a:gd name="T23" fmla="*/ 1423 h 2292"/>
                <a:gd name="T24" fmla="*/ 2745 w 2828"/>
                <a:gd name="T25" fmla="*/ 1475 h 2292"/>
                <a:gd name="T26" fmla="*/ 2711 w 2828"/>
                <a:gd name="T27" fmla="*/ 2187 h 2292"/>
                <a:gd name="T28" fmla="*/ 2660 w 2828"/>
                <a:gd name="T29" fmla="*/ 2254 h 2292"/>
                <a:gd name="T30" fmla="*/ 2584 w 2828"/>
                <a:gd name="T31" fmla="*/ 2289 h 2292"/>
                <a:gd name="T32" fmla="*/ 2491 w 2828"/>
                <a:gd name="T33" fmla="*/ 2289 h 2292"/>
                <a:gd name="T34" fmla="*/ 2413 w 2828"/>
                <a:gd name="T35" fmla="*/ 2283 h 2292"/>
                <a:gd name="T36" fmla="*/ 2322 w 2828"/>
                <a:gd name="T37" fmla="*/ 2292 h 2292"/>
                <a:gd name="T38" fmla="*/ 2230 w 2828"/>
                <a:gd name="T39" fmla="*/ 2265 h 2292"/>
                <a:gd name="T40" fmla="*/ 2169 w 2828"/>
                <a:gd name="T41" fmla="*/ 2195 h 2292"/>
                <a:gd name="T42" fmla="*/ 2131 w 2828"/>
                <a:gd name="T43" fmla="*/ 1475 h 2292"/>
                <a:gd name="T44" fmla="*/ 2081 w 2828"/>
                <a:gd name="T45" fmla="*/ 1429 h 2292"/>
                <a:gd name="T46" fmla="*/ 2055 w 2828"/>
                <a:gd name="T47" fmla="*/ 1392 h 2292"/>
                <a:gd name="T48" fmla="*/ 1177 w 2828"/>
                <a:gd name="T49" fmla="*/ 1392 h 2292"/>
                <a:gd name="T50" fmla="*/ 1147 w 2828"/>
                <a:gd name="T51" fmla="*/ 2160 h 2292"/>
                <a:gd name="T52" fmla="*/ 1108 w 2828"/>
                <a:gd name="T53" fmla="*/ 2235 h 2292"/>
                <a:gd name="T54" fmla="*/ 1039 w 2828"/>
                <a:gd name="T55" fmla="*/ 2281 h 2292"/>
                <a:gd name="T56" fmla="*/ 947 w 2828"/>
                <a:gd name="T57" fmla="*/ 2292 h 2292"/>
                <a:gd name="T58" fmla="*/ 866 w 2828"/>
                <a:gd name="T59" fmla="*/ 2271 h 2292"/>
                <a:gd name="T60" fmla="*/ 785 w 2828"/>
                <a:gd name="T61" fmla="*/ 2292 h 2292"/>
                <a:gd name="T62" fmla="*/ 687 w 2828"/>
                <a:gd name="T63" fmla="*/ 2279 h 2292"/>
                <a:gd name="T64" fmla="*/ 613 w 2828"/>
                <a:gd name="T65" fmla="*/ 2222 h 2292"/>
                <a:gd name="T66" fmla="*/ 581 w 2828"/>
                <a:gd name="T67" fmla="*/ 2133 h 2292"/>
                <a:gd name="T68" fmla="*/ 532 w 2828"/>
                <a:gd name="T69" fmla="*/ 2121 h 2292"/>
                <a:gd name="T70" fmla="*/ 441 w 2828"/>
                <a:gd name="T71" fmla="*/ 2121 h 2292"/>
                <a:gd name="T72" fmla="*/ 364 w 2828"/>
                <a:gd name="T73" fmla="*/ 2113 h 2292"/>
                <a:gd name="T74" fmla="*/ 274 w 2828"/>
                <a:gd name="T75" fmla="*/ 2123 h 2292"/>
                <a:gd name="T76" fmla="*/ 182 w 2828"/>
                <a:gd name="T77" fmla="*/ 2097 h 2292"/>
                <a:gd name="T78" fmla="*/ 120 w 2828"/>
                <a:gd name="T79" fmla="*/ 2026 h 2292"/>
                <a:gd name="T80" fmla="*/ 82 w 2828"/>
                <a:gd name="T81" fmla="*/ 1306 h 2292"/>
                <a:gd name="T82" fmla="*/ 27 w 2828"/>
                <a:gd name="T83" fmla="*/ 1254 h 2292"/>
                <a:gd name="T84" fmla="*/ 0 w 2828"/>
                <a:gd name="T85" fmla="*/ 1172 h 2292"/>
                <a:gd name="T86" fmla="*/ 29 w 2828"/>
                <a:gd name="T87" fmla="*/ 760 h 2292"/>
                <a:gd name="T88" fmla="*/ 73 w 2828"/>
                <a:gd name="T89" fmla="*/ 665 h 2292"/>
                <a:gd name="T90" fmla="*/ 151 w 2828"/>
                <a:gd name="T91" fmla="*/ 600 h 2292"/>
                <a:gd name="T92" fmla="*/ 124 w 2828"/>
                <a:gd name="T93" fmla="*/ 510 h 2292"/>
                <a:gd name="T94" fmla="*/ 134 w 2828"/>
                <a:gd name="T95" fmla="*/ 401 h 2292"/>
                <a:gd name="T96" fmla="*/ 189 w 2828"/>
                <a:gd name="T97" fmla="*/ 304 h 2292"/>
                <a:gd name="T98" fmla="*/ 277 w 2828"/>
                <a:gd name="T99" fmla="*/ 237 h 2292"/>
                <a:gd name="T100" fmla="*/ 389 w 2828"/>
                <a:gd name="T101" fmla="*/ 211 h 2292"/>
                <a:gd name="T102" fmla="*/ 501 w 2828"/>
                <a:gd name="T103" fmla="*/ 237 h 2292"/>
                <a:gd name="T104" fmla="*/ 590 w 2828"/>
                <a:gd name="T105" fmla="*/ 304 h 2292"/>
                <a:gd name="T106" fmla="*/ 644 w 2828"/>
                <a:gd name="T107" fmla="*/ 401 h 2292"/>
                <a:gd name="T108" fmla="*/ 657 w 2828"/>
                <a:gd name="T109" fmla="*/ 482 h 2292"/>
                <a:gd name="T110" fmla="*/ 727 w 2828"/>
                <a:gd name="T111" fmla="*/ 420 h 2292"/>
                <a:gd name="T112" fmla="*/ 751 w 2828"/>
                <a:gd name="T113" fmla="*/ 380 h 2292"/>
                <a:gd name="T114" fmla="*/ 759 w 2828"/>
                <a:gd name="T115" fmla="*/ 69 h 2292"/>
                <a:gd name="T116" fmla="*/ 802 w 2828"/>
                <a:gd name="T117" fmla="*/ 19 h 2292"/>
                <a:gd name="T118" fmla="*/ 864 w 2828"/>
                <a:gd name="T119" fmla="*/ 0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8" h="2292">
                  <a:moveTo>
                    <a:pt x="864" y="0"/>
                  </a:moveTo>
                  <a:lnTo>
                    <a:pt x="2438" y="0"/>
                  </a:lnTo>
                  <a:lnTo>
                    <a:pt x="2463" y="3"/>
                  </a:lnTo>
                  <a:lnTo>
                    <a:pt x="2488" y="11"/>
                  </a:lnTo>
                  <a:lnTo>
                    <a:pt x="2509" y="25"/>
                  </a:lnTo>
                  <a:lnTo>
                    <a:pt x="2526" y="42"/>
                  </a:lnTo>
                  <a:lnTo>
                    <a:pt x="2539" y="63"/>
                  </a:lnTo>
                  <a:lnTo>
                    <a:pt x="2548" y="86"/>
                  </a:lnTo>
                  <a:lnTo>
                    <a:pt x="2551" y="113"/>
                  </a:lnTo>
                  <a:lnTo>
                    <a:pt x="2551" y="380"/>
                  </a:lnTo>
                  <a:lnTo>
                    <a:pt x="2550" y="393"/>
                  </a:lnTo>
                  <a:lnTo>
                    <a:pt x="2548" y="405"/>
                  </a:lnTo>
                  <a:lnTo>
                    <a:pt x="2581" y="423"/>
                  </a:lnTo>
                  <a:lnTo>
                    <a:pt x="2611" y="445"/>
                  </a:lnTo>
                  <a:lnTo>
                    <a:pt x="2638" y="472"/>
                  </a:lnTo>
                  <a:lnTo>
                    <a:pt x="2661" y="501"/>
                  </a:lnTo>
                  <a:lnTo>
                    <a:pt x="2679" y="534"/>
                  </a:lnTo>
                  <a:lnTo>
                    <a:pt x="2694" y="570"/>
                  </a:lnTo>
                  <a:lnTo>
                    <a:pt x="2702" y="607"/>
                  </a:lnTo>
                  <a:lnTo>
                    <a:pt x="2705" y="646"/>
                  </a:lnTo>
                  <a:lnTo>
                    <a:pt x="2703" y="679"/>
                  </a:lnTo>
                  <a:lnTo>
                    <a:pt x="2698" y="711"/>
                  </a:lnTo>
                  <a:lnTo>
                    <a:pt x="2689" y="740"/>
                  </a:lnTo>
                  <a:lnTo>
                    <a:pt x="2677" y="769"/>
                  </a:lnTo>
                  <a:lnTo>
                    <a:pt x="2706" y="787"/>
                  </a:lnTo>
                  <a:lnTo>
                    <a:pt x="2732" y="809"/>
                  </a:lnTo>
                  <a:lnTo>
                    <a:pt x="2755" y="834"/>
                  </a:lnTo>
                  <a:lnTo>
                    <a:pt x="2773" y="863"/>
                  </a:lnTo>
                  <a:lnTo>
                    <a:pt x="2788" y="893"/>
                  </a:lnTo>
                  <a:lnTo>
                    <a:pt x="2798" y="928"/>
                  </a:lnTo>
                  <a:lnTo>
                    <a:pt x="2803" y="964"/>
                  </a:lnTo>
                  <a:lnTo>
                    <a:pt x="2828" y="1311"/>
                  </a:lnTo>
                  <a:lnTo>
                    <a:pt x="2828" y="1341"/>
                  </a:lnTo>
                  <a:lnTo>
                    <a:pt x="2823" y="1370"/>
                  </a:lnTo>
                  <a:lnTo>
                    <a:pt x="2813" y="1397"/>
                  </a:lnTo>
                  <a:lnTo>
                    <a:pt x="2799" y="1423"/>
                  </a:lnTo>
                  <a:lnTo>
                    <a:pt x="2781" y="1446"/>
                  </a:lnTo>
                  <a:lnTo>
                    <a:pt x="2764" y="1462"/>
                  </a:lnTo>
                  <a:lnTo>
                    <a:pt x="2745" y="1475"/>
                  </a:lnTo>
                  <a:lnTo>
                    <a:pt x="2723" y="2130"/>
                  </a:lnTo>
                  <a:lnTo>
                    <a:pt x="2719" y="2160"/>
                  </a:lnTo>
                  <a:lnTo>
                    <a:pt x="2711" y="2187"/>
                  </a:lnTo>
                  <a:lnTo>
                    <a:pt x="2697" y="2213"/>
                  </a:lnTo>
                  <a:lnTo>
                    <a:pt x="2680" y="2235"/>
                  </a:lnTo>
                  <a:lnTo>
                    <a:pt x="2660" y="2254"/>
                  </a:lnTo>
                  <a:lnTo>
                    <a:pt x="2637" y="2270"/>
                  </a:lnTo>
                  <a:lnTo>
                    <a:pt x="2611" y="2281"/>
                  </a:lnTo>
                  <a:lnTo>
                    <a:pt x="2584" y="2289"/>
                  </a:lnTo>
                  <a:lnTo>
                    <a:pt x="2554" y="2292"/>
                  </a:lnTo>
                  <a:lnTo>
                    <a:pt x="2519" y="2292"/>
                  </a:lnTo>
                  <a:lnTo>
                    <a:pt x="2491" y="2289"/>
                  </a:lnTo>
                  <a:lnTo>
                    <a:pt x="2463" y="2283"/>
                  </a:lnTo>
                  <a:lnTo>
                    <a:pt x="2438" y="2271"/>
                  </a:lnTo>
                  <a:lnTo>
                    <a:pt x="2413" y="2283"/>
                  </a:lnTo>
                  <a:lnTo>
                    <a:pt x="2385" y="2289"/>
                  </a:lnTo>
                  <a:lnTo>
                    <a:pt x="2357" y="2292"/>
                  </a:lnTo>
                  <a:lnTo>
                    <a:pt x="2322" y="2292"/>
                  </a:lnTo>
                  <a:lnTo>
                    <a:pt x="2289" y="2289"/>
                  </a:lnTo>
                  <a:lnTo>
                    <a:pt x="2258" y="2279"/>
                  </a:lnTo>
                  <a:lnTo>
                    <a:pt x="2230" y="2265"/>
                  </a:lnTo>
                  <a:lnTo>
                    <a:pt x="2206" y="2246"/>
                  </a:lnTo>
                  <a:lnTo>
                    <a:pt x="2186" y="2222"/>
                  </a:lnTo>
                  <a:lnTo>
                    <a:pt x="2169" y="2195"/>
                  </a:lnTo>
                  <a:lnTo>
                    <a:pt x="2158" y="2165"/>
                  </a:lnTo>
                  <a:lnTo>
                    <a:pt x="2153" y="2133"/>
                  </a:lnTo>
                  <a:lnTo>
                    <a:pt x="2131" y="1475"/>
                  </a:lnTo>
                  <a:lnTo>
                    <a:pt x="2112" y="1462"/>
                  </a:lnTo>
                  <a:lnTo>
                    <a:pt x="2095" y="1446"/>
                  </a:lnTo>
                  <a:lnTo>
                    <a:pt x="2081" y="1429"/>
                  </a:lnTo>
                  <a:lnTo>
                    <a:pt x="2069" y="1410"/>
                  </a:lnTo>
                  <a:lnTo>
                    <a:pt x="2061" y="1391"/>
                  </a:lnTo>
                  <a:lnTo>
                    <a:pt x="2055" y="1392"/>
                  </a:lnTo>
                  <a:lnTo>
                    <a:pt x="2049" y="1392"/>
                  </a:lnTo>
                  <a:lnTo>
                    <a:pt x="1179" y="1392"/>
                  </a:lnTo>
                  <a:lnTo>
                    <a:pt x="1177" y="1392"/>
                  </a:lnTo>
                  <a:lnTo>
                    <a:pt x="1175" y="1392"/>
                  </a:lnTo>
                  <a:lnTo>
                    <a:pt x="1150" y="2130"/>
                  </a:lnTo>
                  <a:lnTo>
                    <a:pt x="1147" y="2160"/>
                  </a:lnTo>
                  <a:lnTo>
                    <a:pt x="1138" y="2187"/>
                  </a:lnTo>
                  <a:lnTo>
                    <a:pt x="1125" y="2213"/>
                  </a:lnTo>
                  <a:lnTo>
                    <a:pt x="1108" y="2235"/>
                  </a:lnTo>
                  <a:lnTo>
                    <a:pt x="1088" y="2254"/>
                  </a:lnTo>
                  <a:lnTo>
                    <a:pt x="1065" y="2270"/>
                  </a:lnTo>
                  <a:lnTo>
                    <a:pt x="1039" y="2281"/>
                  </a:lnTo>
                  <a:lnTo>
                    <a:pt x="1012" y="2289"/>
                  </a:lnTo>
                  <a:lnTo>
                    <a:pt x="982" y="2292"/>
                  </a:lnTo>
                  <a:lnTo>
                    <a:pt x="947" y="2292"/>
                  </a:lnTo>
                  <a:lnTo>
                    <a:pt x="918" y="2289"/>
                  </a:lnTo>
                  <a:lnTo>
                    <a:pt x="891" y="2283"/>
                  </a:lnTo>
                  <a:lnTo>
                    <a:pt x="866" y="2271"/>
                  </a:lnTo>
                  <a:lnTo>
                    <a:pt x="841" y="2283"/>
                  </a:lnTo>
                  <a:lnTo>
                    <a:pt x="813" y="2289"/>
                  </a:lnTo>
                  <a:lnTo>
                    <a:pt x="785" y="2292"/>
                  </a:lnTo>
                  <a:lnTo>
                    <a:pt x="750" y="2292"/>
                  </a:lnTo>
                  <a:lnTo>
                    <a:pt x="717" y="2289"/>
                  </a:lnTo>
                  <a:lnTo>
                    <a:pt x="687" y="2279"/>
                  </a:lnTo>
                  <a:lnTo>
                    <a:pt x="658" y="2265"/>
                  </a:lnTo>
                  <a:lnTo>
                    <a:pt x="634" y="2246"/>
                  </a:lnTo>
                  <a:lnTo>
                    <a:pt x="613" y="2222"/>
                  </a:lnTo>
                  <a:lnTo>
                    <a:pt x="597" y="2195"/>
                  </a:lnTo>
                  <a:lnTo>
                    <a:pt x="586" y="2165"/>
                  </a:lnTo>
                  <a:lnTo>
                    <a:pt x="581" y="2133"/>
                  </a:lnTo>
                  <a:lnTo>
                    <a:pt x="580" y="2106"/>
                  </a:lnTo>
                  <a:lnTo>
                    <a:pt x="557" y="2116"/>
                  </a:lnTo>
                  <a:lnTo>
                    <a:pt x="532" y="2121"/>
                  </a:lnTo>
                  <a:lnTo>
                    <a:pt x="506" y="2123"/>
                  </a:lnTo>
                  <a:lnTo>
                    <a:pt x="471" y="2123"/>
                  </a:lnTo>
                  <a:lnTo>
                    <a:pt x="441" y="2121"/>
                  </a:lnTo>
                  <a:lnTo>
                    <a:pt x="415" y="2113"/>
                  </a:lnTo>
                  <a:lnTo>
                    <a:pt x="390" y="2102"/>
                  </a:lnTo>
                  <a:lnTo>
                    <a:pt x="364" y="2113"/>
                  </a:lnTo>
                  <a:lnTo>
                    <a:pt x="337" y="2121"/>
                  </a:lnTo>
                  <a:lnTo>
                    <a:pt x="308" y="2123"/>
                  </a:lnTo>
                  <a:lnTo>
                    <a:pt x="274" y="2123"/>
                  </a:lnTo>
                  <a:lnTo>
                    <a:pt x="241" y="2120"/>
                  </a:lnTo>
                  <a:lnTo>
                    <a:pt x="210" y="2110"/>
                  </a:lnTo>
                  <a:lnTo>
                    <a:pt x="182" y="2097"/>
                  </a:lnTo>
                  <a:lnTo>
                    <a:pt x="157" y="2077"/>
                  </a:lnTo>
                  <a:lnTo>
                    <a:pt x="136" y="2053"/>
                  </a:lnTo>
                  <a:lnTo>
                    <a:pt x="120" y="2026"/>
                  </a:lnTo>
                  <a:lnTo>
                    <a:pt x="110" y="1996"/>
                  </a:lnTo>
                  <a:lnTo>
                    <a:pt x="104" y="1963"/>
                  </a:lnTo>
                  <a:lnTo>
                    <a:pt x="82" y="1306"/>
                  </a:lnTo>
                  <a:lnTo>
                    <a:pt x="63" y="1293"/>
                  </a:lnTo>
                  <a:lnTo>
                    <a:pt x="45" y="1277"/>
                  </a:lnTo>
                  <a:lnTo>
                    <a:pt x="27" y="1254"/>
                  </a:lnTo>
                  <a:lnTo>
                    <a:pt x="14" y="1228"/>
                  </a:lnTo>
                  <a:lnTo>
                    <a:pt x="4" y="1201"/>
                  </a:lnTo>
                  <a:lnTo>
                    <a:pt x="0" y="1172"/>
                  </a:lnTo>
                  <a:lnTo>
                    <a:pt x="0" y="1143"/>
                  </a:lnTo>
                  <a:lnTo>
                    <a:pt x="23" y="797"/>
                  </a:lnTo>
                  <a:lnTo>
                    <a:pt x="29" y="760"/>
                  </a:lnTo>
                  <a:lnTo>
                    <a:pt x="40" y="726"/>
                  </a:lnTo>
                  <a:lnTo>
                    <a:pt x="54" y="694"/>
                  </a:lnTo>
                  <a:lnTo>
                    <a:pt x="73" y="665"/>
                  </a:lnTo>
                  <a:lnTo>
                    <a:pt x="95" y="640"/>
                  </a:lnTo>
                  <a:lnTo>
                    <a:pt x="121" y="618"/>
                  </a:lnTo>
                  <a:lnTo>
                    <a:pt x="151" y="600"/>
                  </a:lnTo>
                  <a:lnTo>
                    <a:pt x="138" y="571"/>
                  </a:lnTo>
                  <a:lnTo>
                    <a:pt x="130" y="542"/>
                  </a:lnTo>
                  <a:lnTo>
                    <a:pt x="124" y="510"/>
                  </a:lnTo>
                  <a:lnTo>
                    <a:pt x="122" y="477"/>
                  </a:lnTo>
                  <a:lnTo>
                    <a:pt x="126" y="438"/>
                  </a:lnTo>
                  <a:lnTo>
                    <a:pt x="134" y="401"/>
                  </a:lnTo>
                  <a:lnTo>
                    <a:pt x="148" y="366"/>
                  </a:lnTo>
                  <a:lnTo>
                    <a:pt x="166" y="334"/>
                  </a:lnTo>
                  <a:lnTo>
                    <a:pt x="189" y="304"/>
                  </a:lnTo>
                  <a:lnTo>
                    <a:pt x="215" y="278"/>
                  </a:lnTo>
                  <a:lnTo>
                    <a:pt x="245" y="255"/>
                  </a:lnTo>
                  <a:lnTo>
                    <a:pt x="277" y="237"/>
                  </a:lnTo>
                  <a:lnTo>
                    <a:pt x="313" y="224"/>
                  </a:lnTo>
                  <a:lnTo>
                    <a:pt x="350" y="214"/>
                  </a:lnTo>
                  <a:lnTo>
                    <a:pt x="389" y="211"/>
                  </a:lnTo>
                  <a:lnTo>
                    <a:pt x="428" y="214"/>
                  </a:lnTo>
                  <a:lnTo>
                    <a:pt x="466" y="224"/>
                  </a:lnTo>
                  <a:lnTo>
                    <a:pt x="501" y="237"/>
                  </a:lnTo>
                  <a:lnTo>
                    <a:pt x="533" y="255"/>
                  </a:lnTo>
                  <a:lnTo>
                    <a:pt x="564" y="278"/>
                  </a:lnTo>
                  <a:lnTo>
                    <a:pt x="590" y="304"/>
                  </a:lnTo>
                  <a:lnTo>
                    <a:pt x="613" y="334"/>
                  </a:lnTo>
                  <a:lnTo>
                    <a:pt x="631" y="366"/>
                  </a:lnTo>
                  <a:lnTo>
                    <a:pt x="644" y="401"/>
                  </a:lnTo>
                  <a:lnTo>
                    <a:pt x="654" y="439"/>
                  </a:lnTo>
                  <a:lnTo>
                    <a:pt x="657" y="477"/>
                  </a:lnTo>
                  <a:lnTo>
                    <a:pt x="657" y="482"/>
                  </a:lnTo>
                  <a:lnTo>
                    <a:pt x="677" y="459"/>
                  </a:lnTo>
                  <a:lnTo>
                    <a:pt x="701" y="438"/>
                  </a:lnTo>
                  <a:lnTo>
                    <a:pt x="727" y="420"/>
                  </a:lnTo>
                  <a:lnTo>
                    <a:pt x="754" y="405"/>
                  </a:lnTo>
                  <a:lnTo>
                    <a:pt x="752" y="393"/>
                  </a:lnTo>
                  <a:lnTo>
                    <a:pt x="751" y="380"/>
                  </a:lnTo>
                  <a:lnTo>
                    <a:pt x="751" y="113"/>
                  </a:lnTo>
                  <a:lnTo>
                    <a:pt x="753" y="91"/>
                  </a:lnTo>
                  <a:lnTo>
                    <a:pt x="759" y="69"/>
                  </a:lnTo>
                  <a:lnTo>
                    <a:pt x="770" y="50"/>
                  </a:lnTo>
                  <a:lnTo>
                    <a:pt x="784" y="34"/>
                  </a:lnTo>
                  <a:lnTo>
                    <a:pt x="802" y="19"/>
                  </a:lnTo>
                  <a:lnTo>
                    <a:pt x="821" y="8"/>
                  </a:lnTo>
                  <a:lnTo>
                    <a:pt x="842" y="2"/>
                  </a:lnTo>
                  <a:lnTo>
                    <a:pt x="86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8" name="Freeform 167"/>
            <p:cNvSpPr>
              <a:spLocks noEditPoints="1"/>
            </p:cNvSpPr>
            <p:nvPr/>
          </p:nvSpPr>
          <p:spPr bwMode="auto">
            <a:xfrm>
              <a:off x="6972300" y="2184082"/>
              <a:ext cx="357188" cy="265113"/>
            </a:xfrm>
            <a:custGeom>
              <a:avLst/>
              <a:gdLst>
                <a:gd name="T0" fmla="*/ 868 w 1574"/>
                <a:gd name="T1" fmla="*/ 896 h 1167"/>
                <a:gd name="T2" fmla="*/ 907 w 1574"/>
                <a:gd name="T3" fmla="*/ 950 h 1167"/>
                <a:gd name="T4" fmla="*/ 843 w 1574"/>
                <a:gd name="T5" fmla="*/ 971 h 1167"/>
                <a:gd name="T6" fmla="*/ 843 w 1574"/>
                <a:gd name="T7" fmla="*/ 904 h 1167"/>
                <a:gd name="T8" fmla="*/ 787 w 1574"/>
                <a:gd name="T9" fmla="*/ 763 h 1167"/>
                <a:gd name="T10" fmla="*/ 767 w 1574"/>
                <a:gd name="T11" fmla="*/ 828 h 1167"/>
                <a:gd name="T12" fmla="*/ 712 w 1574"/>
                <a:gd name="T13" fmla="*/ 788 h 1167"/>
                <a:gd name="T14" fmla="*/ 1233 w 1574"/>
                <a:gd name="T15" fmla="*/ 330 h 1167"/>
                <a:gd name="T16" fmla="*/ 1272 w 1574"/>
                <a:gd name="T17" fmla="*/ 385 h 1167"/>
                <a:gd name="T18" fmla="*/ 1208 w 1574"/>
                <a:gd name="T19" fmla="*/ 405 h 1167"/>
                <a:gd name="T20" fmla="*/ 1208 w 1574"/>
                <a:gd name="T21" fmla="*/ 339 h 1167"/>
                <a:gd name="T22" fmla="*/ 1381 w 1574"/>
                <a:gd name="T23" fmla="*/ 213 h 1167"/>
                <a:gd name="T24" fmla="*/ 1361 w 1574"/>
                <a:gd name="T25" fmla="*/ 278 h 1167"/>
                <a:gd name="T26" fmla="*/ 1306 w 1574"/>
                <a:gd name="T27" fmla="*/ 237 h 1167"/>
                <a:gd name="T28" fmla="*/ 1049 w 1574"/>
                <a:gd name="T29" fmla="*/ 181 h 1167"/>
                <a:gd name="T30" fmla="*/ 1132 w 1574"/>
                <a:gd name="T31" fmla="*/ 265 h 1167"/>
                <a:gd name="T32" fmla="*/ 1049 w 1574"/>
                <a:gd name="T33" fmla="*/ 349 h 1167"/>
                <a:gd name="T34" fmla="*/ 964 w 1574"/>
                <a:gd name="T35" fmla="*/ 265 h 1167"/>
                <a:gd name="T36" fmla="*/ 1049 w 1574"/>
                <a:gd name="T37" fmla="*/ 181 h 1167"/>
                <a:gd name="T38" fmla="*/ 1505 w 1574"/>
                <a:gd name="T39" fmla="*/ 277 h 1167"/>
                <a:gd name="T40" fmla="*/ 248 w 1574"/>
                <a:gd name="T41" fmla="*/ 121 h 1167"/>
                <a:gd name="T42" fmla="*/ 305 w 1574"/>
                <a:gd name="T43" fmla="*/ 204 h 1167"/>
                <a:gd name="T44" fmla="*/ 476 w 1574"/>
                <a:gd name="T45" fmla="*/ 250 h 1167"/>
                <a:gd name="T46" fmla="*/ 568 w 1574"/>
                <a:gd name="T47" fmla="*/ 310 h 1167"/>
                <a:gd name="T48" fmla="*/ 654 w 1574"/>
                <a:gd name="T49" fmla="*/ 392 h 1167"/>
                <a:gd name="T50" fmla="*/ 733 w 1574"/>
                <a:gd name="T51" fmla="*/ 372 h 1167"/>
                <a:gd name="T52" fmla="*/ 766 w 1574"/>
                <a:gd name="T53" fmla="*/ 319 h 1167"/>
                <a:gd name="T54" fmla="*/ 829 w 1574"/>
                <a:gd name="T55" fmla="*/ 303 h 1167"/>
                <a:gd name="T56" fmla="*/ 856 w 1574"/>
                <a:gd name="T57" fmla="*/ 359 h 1167"/>
                <a:gd name="T58" fmla="*/ 889 w 1574"/>
                <a:gd name="T59" fmla="*/ 419 h 1167"/>
                <a:gd name="T60" fmla="*/ 906 w 1574"/>
                <a:gd name="T61" fmla="*/ 519 h 1167"/>
                <a:gd name="T62" fmla="*/ 936 w 1574"/>
                <a:gd name="T63" fmla="*/ 568 h 1167"/>
                <a:gd name="T64" fmla="*/ 1010 w 1574"/>
                <a:gd name="T65" fmla="*/ 554 h 1167"/>
                <a:gd name="T66" fmla="*/ 1091 w 1574"/>
                <a:gd name="T67" fmla="*/ 567 h 1167"/>
                <a:gd name="T68" fmla="*/ 1169 w 1574"/>
                <a:gd name="T69" fmla="*/ 616 h 1167"/>
                <a:gd name="T70" fmla="*/ 1267 w 1574"/>
                <a:gd name="T71" fmla="*/ 547 h 1167"/>
                <a:gd name="T72" fmla="*/ 1334 w 1574"/>
                <a:gd name="T73" fmla="*/ 655 h 1167"/>
                <a:gd name="T74" fmla="*/ 1234 w 1574"/>
                <a:gd name="T75" fmla="*/ 723 h 1167"/>
                <a:gd name="T76" fmla="*/ 1184 w 1574"/>
                <a:gd name="T77" fmla="*/ 743 h 1167"/>
                <a:gd name="T78" fmla="*/ 1108 w 1574"/>
                <a:gd name="T79" fmla="*/ 715 h 1167"/>
                <a:gd name="T80" fmla="*/ 1015 w 1574"/>
                <a:gd name="T81" fmla="*/ 784 h 1167"/>
                <a:gd name="T82" fmla="*/ 944 w 1574"/>
                <a:gd name="T83" fmla="*/ 816 h 1167"/>
                <a:gd name="T84" fmla="*/ 915 w 1574"/>
                <a:gd name="T85" fmla="*/ 768 h 1167"/>
                <a:gd name="T86" fmla="*/ 792 w 1574"/>
                <a:gd name="T87" fmla="*/ 589 h 1167"/>
                <a:gd name="T88" fmla="*/ 762 w 1574"/>
                <a:gd name="T89" fmla="*/ 526 h 1167"/>
                <a:gd name="T90" fmla="*/ 678 w 1574"/>
                <a:gd name="T91" fmla="*/ 498 h 1167"/>
                <a:gd name="T92" fmla="*/ 550 w 1574"/>
                <a:gd name="T93" fmla="*/ 460 h 1167"/>
                <a:gd name="T94" fmla="*/ 489 w 1574"/>
                <a:gd name="T95" fmla="*/ 375 h 1167"/>
                <a:gd name="T96" fmla="*/ 414 w 1574"/>
                <a:gd name="T97" fmla="*/ 430 h 1167"/>
                <a:gd name="T98" fmla="*/ 333 w 1574"/>
                <a:gd name="T99" fmla="*/ 513 h 1167"/>
                <a:gd name="T100" fmla="*/ 259 w 1574"/>
                <a:gd name="T101" fmla="*/ 460 h 1167"/>
                <a:gd name="T102" fmla="*/ 317 w 1574"/>
                <a:gd name="T103" fmla="*/ 427 h 1167"/>
                <a:gd name="T104" fmla="*/ 362 w 1574"/>
                <a:gd name="T105" fmla="*/ 361 h 1167"/>
                <a:gd name="T106" fmla="*/ 283 w 1574"/>
                <a:gd name="T107" fmla="*/ 294 h 1167"/>
                <a:gd name="T108" fmla="*/ 170 w 1574"/>
                <a:gd name="T109" fmla="*/ 237 h 1167"/>
                <a:gd name="T110" fmla="*/ 131 w 1574"/>
                <a:gd name="T111" fmla="*/ 140 h 1167"/>
                <a:gd name="T112" fmla="*/ 99 w 1574"/>
                <a:gd name="T113" fmla="*/ 99 h 1167"/>
                <a:gd name="T114" fmla="*/ 0 w 1574"/>
                <a:gd name="T115"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4" h="1167">
                  <a:moveTo>
                    <a:pt x="318" y="1068"/>
                  </a:moveTo>
                  <a:lnTo>
                    <a:pt x="1193" y="1068"/>
                  </a:lnTo>
                  <a:lnTo>
                    <a:pt x="1185" y="1167"/>
                  </a:lnTo>
                  <a:lnTo>
                    <a:pt x="315" y="1167"/>
                  </a:lnTo>
                  <a:lnTo>
                    <a:pt x="318" y="1068"/>
                  </a:lnTo>
                  <a:close/>
                  <a:moveTo>
                    <a:pt x="868" y="896"/>
                  </a:moveTo>
                  <a:lnTo>
                    <a:pt x="881" y="898"/>
                  </a:lnTo>
                  <a:lnTo>
                    <a:pt x="893" y="904"/>
                  </a:lnTo>
                  <a:lnTo>
                    <a:pt x="901" y="912"/>
                  </a:lnTo>
                  <a:lnTo>
                    <a:pt x="907" y="924"/>
                  </a:lnTo>
                  <a:lnTo>
                    <a:pt x="910" y="937"/>
                  </a:lnTo>
                  <a:lnTo>
                    <a:pt x="907" y="950"/>
                  </a:lnTo>
                  <a:lnTo>
                    <a:pt x="901" y="962"/>
                  </a:lnTo>
                  <a:lnTo>
                    <a:pt x="893" y="971"/>
                  </a:lnTo>
                  <a:lnTo>
                    <a:pt x="881" y="977"/>
                  </a:lnTo>
                  <a:lnTo>
                    <a:pt x="868" y="979"/>
                  </a:lnTo>
                  <a:lnTo>
                    <a:pt x="855" y="977"/>
                  </a:lnTo>
                  <a:lnTo>
                    <a:pt x="843" y="971"/>
                  </a:lnTo>
                  <a:lnTo>
                    <a:pt x="835" y="962"/>
                  </a:lnTo>
                  <a:lnTo>
                    <a:pt x="828" y="950"/>
                  </a:lnTo>
                  <a:lnTo>
                    <a:pt x="826" y="937"/>
                  </a:lnTo>
                  <a:lnTo>
                    <a:pt x="828" y="924"/>
                  </a:lnTo>
                  <a:lnTo>
                    <a:pt x="835" y="912"/>
                  </a:lnTo>
                  <a:lnTo>
                    <a:pt x="843" y="904"/>
                  </a:lnTo>
                  <a:lnTo>
                    <a:pt x="855" y="898"/>
                  </a:lnTo>
                  <a:lnTo>
                    <a:pt x="868" y="896"/>
                  </a:lnTo>
                  <a:close/>
                  <a:moveTo>
                    <a:pt x="753" y="747"/>
                  </a:moveTo>
                  <a:lnTo>
                    <a:pt x="767" y="749"/>
                  </a:lnTo>
                  <a:lnTo>
                    <a:pt x="779" y="755"/>
                  </a:lnTo>
                  <a:lnTo>
                    <a:pt x="787" y="763"/>
                  </a:lnTo>
                  <a:lnTo>
                    <a:pt x="793" y="775"/>
                  </a:lnTo>
                  <a:lnTo>
                    <a:pt x="795" y="788"/>
                  </a:lnTo>
                  <a:lnTo>
                    <a:pt x="793" y="802"/>
                  </a:lnTo>
                  <a:lnTo>
                    <a:pt x="787" y="813"/>
                  </a:lnTo>
                  <a:lnTo>
                    <a:pt x="779" y="822"/>
                  </a:lnTo>
                  <a:lnTo>
                    <a:pt x="767" y="828"/>
                  </a:lnTo>
                  <a:lnTo>
                    <a:pt x="753" y="830"/>
                  </a:lnTo>
                  <a:lnTo>
                    <a:pt x="741" y="828"/>
                  </a:lnTo>
                  <a:lnTo>
                    <a:pt x="729" y="822"/>
                  </a:lnTo>
                  <a:lnTo>
                    <a:pt x="720" y="813"/>
                  </a:lnTo>
                  <a:lnTo>
                    <a:pt x="714" y="802"/>
                  </a:lnTo>
                  <a:lnTo>
                    <a:pt x="712" y="788"/>
                  </a:lnTo>
                  <a:lnTo>
                    <a:pt x="714" y="775"/>
                  </a:lnTo>
                  <a:lnTo>
                    <a:pt x="720" y="763"/>
                  </a:lnTo>
                  <a:lnTo>
                    <a:pt x="729" y="755"/>
                  </a:lnTo>
                  <a:lnTo>
                    <a:pt x="741" y="749"/>
                  </a:lnTo>
                  <a:lnTo>
                    <a:pt x="753" y="747"/>
                  </a:lnTo>
                  <a:close/>
                  <a:moveTo>
                    <a:pt x="1233" y="330"/>
                  </a:moveTo>
                  <a:lnTo>
                    <a:pt x="1247" y="332"/>
                  </a:lnTo>
                  <a:lnTo>
                    <a:pt x="1257" y="339"/>
                  </a:lnTo>
                  <a:lnTo>
                    <a:pt x="1267" y="347"/>
                  </a:lnTo>
                  <a:lnTo>
                    <a:pt x="1272" y="359"/>
                  </a:lnTo>
                  <a:lnTo>
                    <a:pt x="1274" y="372"/>
                  </a:lnTo>
                  <a:lnTo>
                    <a:pt x="1272" y="385"/>
                  </a:lnTo>
                  <a:lnTo>
                    <a:pt x="1267" y="397"/>
                  </a:lnTo>
                  <a:lnTo>
                    <a:pt x="1257" y="405"/>
                  </a:lnTo>
                  <a:lnTo>
                    <a:pt x="1247" y="412"/>
                  </a:lnTo>
                  <a:lnTo>
                    <a:pt x="1233" y="414"/>
                  </a:lnTo>
                  <a:lnTo>
                    <a:pt x="1220" y="412"/>
                  </a:lnTo>
                  <a:lnTo>
                    <a:pt x="1208" y="405"/>
                  </a:lnTo>
                  <a:lnTo>
                    <a:pt x="1200" y="397"/>
                  </a:lnTo>
                  <a:lnTo>
                    <a:pt x="1194" y="385"/>
                  </a:lnTo>
                  <a:lnTo>
                    <a:pt x="1192" y="372"/>
                  </a:lnTo>
                  <a:lnTo>
                    <a:pt x="1194" y="359"/>
                  </a:lnTo>
                  <a:lnTo>
                    <a:pt x="1200" y="347"/>
                  </a:lnTo>
                  <a:lnTo>
                    <a:pt x="1208" y="339"/>
                  </a:lnTo>
                  <a:lnTo>
                    <a:pt x="1220" y="332"/>
                  </a:lnTo>
                  <a:lnTo>
                    <a:pt x="1233" y="330"/>
                  </a:lnTo>
                  <a:close/>
                  <a:moveTo>
                    <a:pt x="1347" y="196"/>
                  </a:moveTo>
                  <a:lnTo>
                    <a:pt x="1361" y="198"/>
                  </a:lnTo>
                  <a:lnTo>
                    <a:pt x="1371" y="205"/>
                  </a:lnTo>
                  <a:lnTo>
                    <a:pt x="1381" y="213"/>
                  </a:lnTo>
                  <a:lnTo>
                    <a:pt x="1387" y="225"/>
                  </a:lnTo>
                  <a:lnTo>
                    <a:pt x="1389" y="237"/>
                  </a:lnTo>
                  <a:lnTo>
                    <a:pt x="1387" y="251"/>
                  </a:lnTo>
                  <a:lnTo>
                    <a:pt x="1381" y="263"/>
                  </a:lnTo>
                  <a:lnTo>
                    <a:pt x="1371" y="271"/>
                  </a:lnTo>
                  <a:lnTo>
                    <a:pt x="1361" y="278"/>
                  </a:lnTo>
                  <a:lnTo>
                    <a:pt x="1347" y="280"/>
                  </a:lnTo>
                  <a:lnTo>
                    <a:pt x="1334" y="278"/>
                  </a:lnTo>
                  <a:lnTo>
                    <a:pt x="1323" y="271"/>
                  </a:lnTo>
                  <a:lnTo>
                    <a:pt x="1314" y="263"/>
                  </a:lnTo>
                  <a:lnTo>
                    <a:pt x="1308" y="251"/>
                  </a:lnTo>
                  <a:lnTo>
                    <a:pt x="1306" y="237"/>
                  </a:lnTo>
                  <a:lnTo>
                    <a:pt x="1308" y="225"/>
                  </a:lnTo>
                  <a:lnTo>
                    <a:pt x="1314" y="213"/>
                  </a:lnTo>
                  <a:lnTo>
                    <a:pt x="1323" y="205"/>
                  </a:lnTo>
                  <a:lnTo>
                    <a:pt x="1334" y="198"/>
                  </a:lnTo>
                  <a:lnTo>
                    <a:pt x="1347" y="196"/>
                  </a:lnTo>
                  <a:close/>
                  <a:moveTo>
                    <a:pt x="1049" y="181"/>
                  </a:moveTo>
                  <a:lnTo>
                    <a:pt x="1071" y="185"/>
                  </a:lnTo>
                  <a:lnTo>
                    <a:pt x="1090" y="193"/>
                  </a:lnTo>
                  <a:lnTo>
                    <a:pt x="1107" y="206"/>
                  </a:lnTo>
                  <a:lnTo>
                    <a:pt x="1121" y="223"/>
                  </a:lnTo>
                  <a:lnTo>
                    <a:pt x="1129" y="243"/>
                  </a:lnTo>
                  <a:lnTo>
                    <a:pt x="1132" y="265"/>
                  </a:lnTo>
                  <a:lnTo>
                    <a:pt x="1129" y="287"/>
                  </a:lnTo>
                  <a:lnTo>
                    <a:pt x="1121" y="307"/>
                  </a:lnTo>
                  <a:lnTo>
                    <a:pt x="1107" y="324"/>
                  </a:lnTo>
                  <a:lnTo>
                    <a:pt x="1090" y="338"/>
                  </a:lnTo>
                  <a:lnTo>
                    <a:pt x="1071" y="346"/>
                  </a:lnTo>
                  <a:lnTo>
                    <a:pt x="1049" y="349"/>
                  </a:lnTo>
                  <a:lnTo>
                    <a:pt x="1026" y="346"/>
                  </a:lnTo>
                  <a:lnTo>
                    <a:pt x="1007" y="338"/>
                  </a:lnTo>
                  <a:lnTo>
                    <a:pt x="990" y="324"/>
                  </a:lnTo>
                  <a:lnTo>
                    <a:pt x="976" y="307"/>
                  </a:lnTo>
                  <a:lnTo>
                    <a:pt x="968" y="287"/>
                  </a:lnTo>
                  <a:lnTo>
                    <a:pt x="964" y="265"/>
                  </a:lnTo>
                  <a:lnTo>
                    <a:pt x="968" y="243"/>
                  </a:lnTo>
                  <a:lnTo>
                    <a:pt x="976" y="223"/>
                  </a:lnTo>
                  <a:lnTo>
                    <a:pt x="990" y="206"/>
                  </a:lnTo>
                  <a:lnTo>
                    <a:pt x="1007" y="193"/>
                  </a:lnTo>
                  <a:lnTo>
                    <a:pt x="1026" y="185"/>
                  </a:lnTo>
                  <a:lnTo>
                    <a:pt x="1049" y="181"/>
                  </a:lnTo>
                  <a:close/>
                  <a:moveTo>
                    <a:pt x="0" y="0"/>
                  </a:moveTo>
                  <a:lnTo>
                    <a:pt x="1574" y="0"/>
                  </a:lnTo>
                  <a:lnTo>
                    <a:pt x="1574" y="267"/>
                  </a:lnTo>
                  <a:lnTo>
                    <a:pt x="1572" y="267"/>
                  </a:lnTo>
                  <a:lnTo>
                    <a:pt x="1538" y="270"/>
                  </a:lnTo>
                  <a:lnTo>
                    <a:pt x="1505" y="277"/>
                  </a:lnTo>
                  <a:lnTo>
                    <a:pt x="1474" y="287"/>
                  </a:lnTo>
                  <a:lnTo>
                    <a:pt x="1474" y="266"/>
                  </a:lnTo>
                  <a:lnTo>
                    <a:pt x="1475" y="266"/>
                  </a:lnTo>
                  <a:lnTo>
                    <a:pt x="1475" y="99"/>
                  </a:lnTo>
                  <a:lnTo>
                    <a:pt x="239" y="99"/>
                  </a:lnTo>
                  <a:lnTo>
                    <a:pt x="248" y="121"/>
                  </a:lnTo>
                  <a:lnTo>
                    <a:pt x="255" y="141"/>
                  </a:lnTo>
                  <a:lnTo>
                    <a:pt x="261" y="159"/>
                  </a:lnTo>
                  <a:lnTo>
                    <a:pt x="267" y="173"/>
                  </a:lnTo>
                  <a:lnTo>
                    <a:pt x="276" y="186"/>
                  </a:lnTo>
                  <a:lnTo>
                    <a:pt x="287" y="195"/>
                  </a:lnTo>
                  <a:lnTo>
                    <a:pt x="305" y="204"/>
                  </a:lnTo>
                  <a:lnTo>
                    <a:pt x="345" y="216"/>
                  </a:lnTo>
                  <a:lnTo>
                    <a:pt x="387" y="227"/>
                  </a:lnTo>
                  <a:lnTo>
                    <a:pt x="425" y="237"/>
                  </a:lnTo>
                  <a:lnTo>
                    <a:pt x="445" y="242"/>
                  </a:lnTo>
                  <a:lnTo>
                    <a:pt x="462" y="246"/>
                  </a:lnTo>
                  <a:lnTo>
                    <a:pt x="476" y="250"/>
                  </a:lnTo>
                  <a:lnTo>
                    <a:pt x="492" y="255"/>
                  </a:lnTo>
                  <a:lnTo>
                    <a:pt x="508" y="262"/>
                  </a:lnTo>
                  <a:lnTo>
                    <a:pt x="524" y="269"/>
                  </a:lnTo>
                  <a:lnTo>
                    <a:pt x="540" y="280"/>
                  </a:lnTo>
                  <a:lnTo>
                    <a:pt x="554" y="292"/>
                  </a:lnTo>
                  <a:lnTo>
                    <a:pt x="568" y="310"/>
                  </a:lnTo>
                  <a:lnTo>
                    <a:pt x="582" y="331"/>
                  </a:lnTo>
                  <a:lnTo>
                    <a:pt x="595" y="348"/>
                  </a:lnTo>
                  <a:lnTo>
                    <a:pt x="606" y="361"/>
                  </a:lnTo>
                  <a:lnTo>
                    <a:pt x="619" y="372"/>
                  </a:lnTo>
                  <a:lnTo>
                    <a:pt x="634" y="381"/>
                  </a:lnTo>
                  <a:lnTo>
                    <a:pt x="654" y="392"/>
                  </a:lnTo>
                  <a:lnTo>
                    <a:pt x="673" y="398"/>
                  </a:lnTo>
                  <a:lnTo>
                    <a:pt x="690" y="400"/>
                  </a:lnTo>
                  <a:lnTo>
                    <a:pt x="700" y="399"/>
                  </a:lnTo>
                  <a:lnTo>
                    <a:pt x="711" y="396"/>
                  </a:lnTo>
                  <a:lnTo>
                    <a:pt x="724" y="384"/>
                  </a:lnTo>
                  <a:lnTo>
                    <a:pt x="733" y="372"/>
                  </a:lnTo>
                  <a:lnTo>
                    <a:pt x="741" y="355"/>
                  </a:lnTo>
                  <a:lnTo>
                    <a:pt x="746" y="342"/>
                  </a:lnTo>
                  <a:lnTo>
                    <a:pt x="751" y="331"/>
                  </a:lnTo>
                  <a:lnTo>
                    <a:pt x="757" y="324"/>
                  </a:lnTo>
                  <a:lnTo>
                    <a:pt x="762" y="322"/>
                  </a:lnTo>
                  <a:lnTo>
                    <a:pt x="766" y="319"/>
                  </a:lnTo>
                  <a:lnTo>
                    <a:pt x="775" y="311"/>
                  </a:lnTo>
                  <a:lnTo>
                    <a:pt x="785" y="304"/>
                  </a:lnTo>
                  <a:lnTo>
                    <a:pt x="797" y="299"/>
                  </a:lnTo>
                  <a:lnTo>
                    <a:pt x="809" y="298"/>
                  </a:lnTo>
                  <a:lnTo>
                    <a:pt x="820" y="299"/>
                  </a:lnTo>
                  <a:lnTo>
                    <a:pt x="829" y="303"/>
                  </a:lnTo>
                  <a:lnTo>
                    <a:pt x="839" y="311"/>
                  </a:lnTo>
                  <a:lnTo>
                    <a:pt x="845" y="321"/>
                  </a:lnTo>
                  <a:lnTo>
                    <a:pt x="850" y="331"/>
                  </a:lnTo>
                  <a:lnTo>
                    <a:pt x="853" y="343"/>
                  </a:lnTo>
                  <a:lnTo>
                    <a:pt x="855" y="354"/>
                  </a:lnTo>
                  <a:lnTo>
                    <a:pt x="856" y="359"/>
                  </a:lnTo>
                  <a:lnTo>
                    <a:pt x="857" y="363"/>
                  </a:lnTo>
                  <a:lnTo>
                    <a:pt x="858" y="366"/>
                  </a:lnTo>
                  <a:lnTo>
                    <a:pt x="859" y="369"/>
                  </a:lnTo>
                  <a:lnTo>
                    <a:pt x="865" y="380"/>
                  </a:lnTo>
                  <a:lnTo>
                    <a:pt x="878" y="399"/>
                  </a:lnTo>
                  <a:lnTo>
                    <a:pt x="889" y="419"/>
                  </a:lnTo>
                  <a:lnTo>
                    <a:pt x="900" y="438"/>
                  </a:lnTo>
                  <a:lnTo>
                    <a:pt x="907" y="457"/>
                  </a:lnTo>
                  <a:lnTo>
                    <a:pt x="913" y="474"/>
                  </a:lnTo>
                  <a:lnTo>
                    <a:pt x="914" y="491"/>
                  </a:lnTo>
                  <a:lnTo>
                    <a:pt x="911" y="506"/>
                  </a:lnTo>
                  <a:lnTo>
                    <a:pt x="906" y="519"/>
                  </a:lnTo>
                  <a:lnTo>
                    <a:pt x="905" y="532"/>
                  </a:lnTo>
                  <a:lnTo>
                    <a:pt x="907" y="544"/>
                  </a:lnTo>
                  <a:lnTo>
                    <a:pt x="912" y="554"/>
                  </a:lnTo>
                  <a:lnTo>
                    <a:pt x="921" y="567"/>
                  </a:lnTo>
                  <a:lnTo>
                    <a:pt x="935" y="567"/>
                  </a:lnTo>
                  <a:lnTo>
                    <a:pt x="936" y="568"/>
                  </a:lnTo>
                  <a:lnTo>
                    <a:pt x="938" y="568"/>
                  </a:lnTo>
                  <a:lnTo>
                    <a:pt x="940" y="568"/>
                  </a:lnTo>
                  <a:lnTo>
                    <a:pt x="957" y="566"/>
                  </a:lnTo>
                  <a:lnTo>
                    <a:pt x="972" y="563"/>
                  </a:lnTo>
                  <a:lnTo>
                    <a:pt x="986" y="560"/>
                  </a:lnTo>
                  <a:lnTo>
                    <a:pt x="1010" y="554"/>
                  </a:lnTo>
                  <a:lnTo>
                    <a:pt x="1032" y="550"/>
                  </a:lnTo>
                  <a:lnTo>
                    <a:pt x="1053" y="548"/>
                  </a:lnTo>
                  <a:lnTo>
                    <a:pt x="1066" y="550"/>
                  </a:lnTo>
                  <a:lnTo>
                    <a:pt x="1078" y="553"/>
                  </a:lnTo>
                  <a:lnTo>
                    <a:pt x="1085" y="559"/>
                  </a:lnTo>
                  <a:lnTo>
                    <a:pt x="1091" y="567"/>
                  </a:lnTo>
                  <a:lnTo>
                    <a:pt x="1102" y="589"/>
                  </a:lnTo>
                  <a:lnTo>
                    <a:pt x="1112" y="606"/>
                  </a:lnTo>
                  <a:lnTo>
                    <a:pt x="1122" y="619"/>
                  </a:lnTo>
                  <a:lnTo>
                    <a:pt x="1138" y="636"/>
                  </a:lnTo>
                  <a:lnTo>
                    <a:pt x="1158" y="623"/>
                  </a:lnTo>
                  <a:lnTo>
                    <a:pt x="1169" y="616"/>
                  </a:lnTo>
                  <a:lnTo>
                    <a:pt x="1182" y="606"/>
                  </a:lnTo>
                  <a:lnTo>
                    <a:pt x="1197" y="596"/>
                  </a:lnTo>
                  <a:lnTo>
                    <a:pt x="1215" y="581"/>
                  </a:lnTo>
                  <a:lnTo>
                    <a:pt x="1233" y="568"/>
                  </a:lnTo>
                  <a:lnTo>
                    <a:pt x="1250" y="556"/>
                  </a:lnTo>
                  <a:lnTo>
                    <a:pt x="1267" y="547"/>
                  </a:lnTo>
                  <a:lnTo>
                    <a:pt x="1282" y="542"/>
                  </a:lnTo>
                  <a:lnTo>
                    <a:pt x="1294" y="540"/>
                  </a:lnTo>
                  <a:lnTo>
                    <a:pt x="1306" y="538"/>
                  </a:lnTo>
                  <a:lnTo>
                    <a:pt x="1310" y="580"/>
                  </a:lnTo>
                  <a:lnTo>
                    <a:pt x="1319" y="619"/>
                  </a:lnTo>
                  <a:lnTo>
                    <a:pt x="1334" y="655"/>
                  </a:lnTo>
                  <a:lnTo>
                    <a:pt x="1311" y="667"/>
                  </a:lnTo>
                  <a:lnTo>
                    <a:pt x="1289" y="682"/>
                  </a:lnTo>
                  <a:lnTo>
                    <a:pt x="1273" y="693"/>
                  </a:lnTo>
                  <a:lnTo>
                    <a:pt x="1259" y="704"/>
                  </a:lnTo>
                  <a:lnTo>
                    <a:pt x="1245" y="714"/>
                  </a:lnTo>
                  <a:lnTo>
                    <a:pt x="1234" y="723"/>
                  </a:lnTo>
                  <a:lnTo>
                    <a:pt x="1225" y="731"/>
                  </a:lnTo>
                  <a:lnTo>
                    <a:pt x="1219" y="736"/>
                  </a:lnTo>
                  <a:lnTo>
                    <a:pt x="1216" y="738"/>
                  </a:lnTo>
                  <a:lnTo>
                    <a:pt x="1204" y="743"/>
                  </a:lnTo>
                  <a:lnTo>
                    <a:pt x="1194" y="746"/>
                  </a:lnTo>
                  <a:lnTo>
                    <a:pt x="1184" y="743"/>
                  </a:lnTo>
                  <a:lnTo>
                    <a:pt x="1177" y="737"/>
                  </a:lnTo>
                  <a:lnTo>
                    <a:pt x="1166" y="728"/>
                  </a:lnTo>
                  <a:lnTo>
                    <a:pt x="1158" y="719"/>
                  </a:lnTo>
                  <a:lnTo>
                    <a:pt x="1148" y="715"/>
                  </a:lnTo>
                  <a:lnTo>
                    <a:pt x="1138" y="714"/>
                  </a:lnTo>
                  <a:lnTo>
                    <a:pt x="1108" y="715"/>
                  </a:lnTo>
                  <a:lnTo>
                    <a:pt x="1084" y="719"/>
                  </a:lnTo>
                  <a:lnTo>
                    <a:pt x="1064" y="728"/>
                  </a:lnTo>
                  <a:lnTo>
                    <a:pt x="1048" y="738"/>
                  </a:lnTo>
                  <a:lnTo>
                    <a:pt x="1036" y="751"/>
                  </a:lnTo>
                  <a:lnTo>
                    <a:pt x="1027" y="768"/>
                  </a:lnTo>
                  <a:lnTo>
                    <a:pt x="1015" y="784"/>
                  </a:lnTo>
                  <a:lnTo>
                    <a:pt x="1004" y="798"/>
                  </a:lnTo>
                  <a:lnTo>
                    <a:pt x="990" y="810"/>
                  </a:lnTo>
                  <a:lnTo>
                    <a:pt x="976" y="818"/>
                  </a:lnTo>
                  <a:lnTo>
                    <a:pt x="961" y="822"/>
                  </a:lnTo>
                  <a:lnTo>
                    <a:pt x="953" y="819"/>
                  </a:lnTo>
                  <a:lnTo>
                    <a:pt x="944" y="816"/>
                  </a:lnTo>
                  <a:lnTo>
                    <a:pt x="932" y="809"/>
                  </a:lnTo>
                  <a:lnTo>
                    <a:pt x="923" y="799"/>
                  </a:lnTo>
                  <a:lnTo>
                    <a:pt x="919" y="791"/>
                  </a:lnTo>
                  <a:lnTo>
                    <a:pt x="916" y="784"/>
                  </a:lnTo>
                  <a:lnTo>
                    <a:pt x="915" y="775"/>
                  </a:lnTo>
                  <a:lnTo>
                    <a:pt x="915" y="768"/>
                  </a:lnTo>
                  <a:lnTo>
                    <a:pt x="922" y="700"/>
                  </a:lnTo>
                  <a:lnTo>
                    <a:pt x="843" y="646"/>
                  </a:lnTo>
                  <a:lnTo>
                    <a:pt x="822" y="621"/>
                  </a:lnTo>
                  <a:lnTo>
                    <a:pt x="813" y="611"/>
                  </a:lnTo>
                  <a:lnTo>
                    <a:pt x="805" y="603"/>
                  </a:lnTo>
                  <a:lnTo>
                    <a:pt x="792" y="589"/>
                  </a:lnTo>
                  <a:lnTo>
                    <a:pt x="781" y="575"/>
                  </a:lnTo>
                  <a:lnTo>
                    <a:pt x="772" y="561"/>
                  </a:lnTo>
                  <a:lnTo>
                    <a:pt x="769" y="544"/>
                  </a:lnTo>
                  <a:lnTo>
                    <a:pt x="769" y="542"/>
                  </a:lnTo>
                  <a:lnTo>
                    <a:pt x="768" y="537"/>
                  </a:lnTo>
                  <a:lnTo>
                    <a:pt x="762" y="526"/>
                  </a:lnTo>
                  <a:lnTo>
                    <a:pt x="753" y="516"/>
                  </a:lnTo>
                  <a:lnTo>
                    <a:pt x="743" y="509"/>
                  </a:lnTo>
                  <a:lnTo>
                    <a:pt x="732" y="504"/>
                  </a:lnTo>
                  <a:lnTo>
                    <a:pt x="722" y="500"/>
                  </a:lnTo>
                  <a:lnTo>
                    <a:pt x="713" y="500"/>
                  </a:lnTo>
                  <a:lnTo>
                    <a:pt x="678" y="498"/>
                  </a:lnTo>
                  <a:lnTo>
                    <a:pt x="643" y="494"/>
                  </a:lnTo>
                  <a:lnTo>
                    <a:pt x="611" y="487"/>
                  </a:lnTo>
                  <a:lnTo>
                    <a:pt x="586" y="475"/>
                  </a:lnTo>
                  <a:lnTo>
                    <a:pt x="561" y="468"/>
                  </a:lnTo>
                  <a:lnTo>
                    <a:pt x="556" y="463"/>
                  </a:lnTo>
                  <a:lnTo>
                    <a:pt x="550" y="460"/>
                  </a:lnTo>
                  <a:lnTo>
                    <a:pt x="546" y="456"/>
                  </a:lnTo>
                  <a:lnTo>
                    <a:pt x="532" y="435"/>
                  </a:lnTo>
                  <a:lnTo>
                    <a:pt x="522" y="417"/>
                  </a:lnTo>
                  <a:lnTo>
                    <a:pt x="512" y="402"/>
                  </a:lnTo>
                  <a:lnTo>
                    <a:pt x="503" y="388"/>
                  </a:lnTo>
                  <a:lnTo>
                    <a:pt x="489" y="375"/>
                  </a:lnTo>
                  <a:lnTo>
                    <a:pt x="466" y="357"/>
                  </a:lnTo>
                  <a:lnTo>
                    <a:pt x="448" y="381"/>
                  </a:lnTo>
                  <a:lnTo>
                    <a:pt x="441" y="392"/>
                  </a:lnTo>
                  <a:lnTo>
                    <a:pt x="433" y="403"/>
                  </a:lnTo>
                  <a:lnTo>
                    <a:pt x="425" y="415"/>
                  </a:lnTo>
                  <a:lnTo>
                    <a:pt x="414" y="430"/>
                  </a:lnTo>
                  <a:lnTo>
                    <a:pt x="402" y="444"/>
                  </a:lnTo>
                  <a:lnTo>
                    <a:pt x="391" y="459"/>
                  </a:lnTo>
                  <a:lnTo>
                    <a:pt x="381" y="471"/>
                  </a:lnTo>
                  <a:lnTo>
                    <a:pt x="364" y="490"/>
                  </a:lnTo>
                  <a:lnTo>
                    <a:pt x="349" y="504"/>
                  </a:lnTo>
                  <a:lnTo>
                    <a:pt x="333" y="513"/>
                  </a:lnTo>
                  <a:lnTo>
                    <a:pt x="318" y="519"/>
                  </a:lnTo>
                  <a:lnTo>
                    <a:pt x="302" y="522"/>
                  </a:lnTo>
                  <a:lnTo>
                    <a:pt x="286" y="523"/>
                  </a:lnTo>
                  <a:lnTo>
                    <a:pt x="268" y="521"/>
                  </a:lnTo>
                  <a:lnTo>
                    <a:pt x="265" y="490"/>
                  </a:lnTo>
                  <a:lnTo>
                    <a:pt x="259" y="460"/>
                  </a:lnTo>
                  <a:lnTo>
                    <a:pt x="249" y="432"/>
                  </a:lnTo>
                  <a:lnTo>
                    <a:pt x="263" y="437"/>
                  </a:lnTo>
                  <a:lnTo>
                    <a:pt x="275" y="440"/>
                  </a:lnTo>
                  <a:lnTo>
                    <a:pt x="283" y="441"/>
                  </a:lnTo>
                  <a:lnTo>
                    <a:pt x="302" y="436"/>
                  </a:lnTo>
                  <a:lnTo>
                    <a:pt x="317" y="427"/>
                  </a:lnTo>
                  <a:lnTo>
                    <a:pt x="330" y="416"/>
                  </a:lnTo>
                  <a:lnTo>
                    <a:pt x="340" y="404"/>
                  </a:lnTo>
                  <a:lnTo>
                    <a:pt x="348" y="392"/>
                  </a:lnTo>
                  <a:lnTo>
                    <a:pt x="354" y="380"/>
                  </a:lnTo>
                  <a:lnTo>
                    <a:pt x="359" y="369"/>
                  </a:lnTo>
                  <a:lnTo>
                    <a:pt x="362" y="361"/>
                  </a:lnTo>
                  <a:lnTo>
                    <a:pt x="382" y="306"/>
                  </a:lnTo>
                  <a:lnTo>
                    <a:pt x="335" y="303"/>
                  </a:lnTo>
                  <a:lnTo>
                    <a:pt x="327" y="302"/>
                  </a:lnTo>
                  <a:lnTo>
                    <a:pt x="317" y="301"/>
                  </a:lnTo>
                  <a:lnTo>
                    <a:pt x="301" y="298"/>
                  </a:lnTo>
                  <a:lnTo>
                    <a:pt x="283" y="294"/>
                  </a:lnTo>
                  <a:lnTo>
                    <a:pt x="263" y="289"/>
                  </a:lnTo>
                  <a:lnTo>
                    <a:pt x="243" y="283"/>
                  </a:lnTo>
                  <a:lnTo>
                    <a:pt x="222" y="274"/>
                  </a:lnTo>
                  <a:lnTo>
                    <a:pt x="203" y="264"/>
                  </a:lnTo>
                  <a:lnTo>
                    <a:pt x="185" y="252"/>
                  </a:lnTo>
                  <a:lnTo>
                    <a:pt x="170" y="237"/>
                  </a:lnTo>
                  <a:lnTo>
                    <a:pt x="160" y="219"/>
                  </a:lnTo>
                  <a:lnTo>
                    <a:pt x="151" y="196"/>
                  </a:lnTo>
                  <a:lnTo>
                    <a:pt x="145" y="176"/>
                  </a:lnTo>
                  <a:lnTo>
                    <a:pt x="139" y="158"/>
                  </a:lnTo>
                  <a:lnTo>
                    <a:pt x="136" y="150"/>
                  </a:lnTo>
                  <a:lnTo>
                    <a:pt x="131" y="140"/>
                  </a:lnTo>
                  <a:lnTo>
                    <a:pt x="125" y="131"/>
                  </a:lnTo>
                  <a:lnTo>
                    <a:pt x="117" y="121"/>
                  </a:lnTo>
                  <a:lnTo>
                    <a:pt x="111" y="112"/>
                  </a:lnTo>
                  <a:lnTo>
                    <a:pt x="105" y="105"/>
                  </a:lnTo>
                  <a:lnTo>
                    <a:pt x="100" y="100"/>
                  </a:lnTo>
                  <a:lnTo>
                    <a:pt x="99" y="99"/>
                  </a:lnTo>
                  <a:lnTo>
                    <a:pt x="99" y="287"/>
                  </a:lnTo>
                  <a:lnTo>
                    <a:pt x="68" y="277"/>
                  </a:lnTo>
                  <a:lnTo>
                    <a:pt x="35" y="269"/>
                  </a:lnTo>
                  <a:lnTo>
                    <a:pt x="0" y="267"/>
                  </a:lnTo>
                  <a:lnTo>
                    <a:pt x="0" y="267"/>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9" name="Freeform 168"/>
            <p:cNvSpPr>
              <a:spLocks noEditPoints="1"/>
            </p:cNvSpPr>
            <p:nvPr/>
          </p:nvSpPr>
          <p:spPr bwMode="auto">
            <a:xfrm>
              <a:off x="6800850" y="2233295"/>
              <a:ext cx="590550" cy="420688"/>
            </a:xfrm>
            <a:custGeom>
              <a:avLst/>
              <a:gdLst>
                <a:gd name="T0" fmla="*/ 2450 w 2604"/>
                <a:gd name="T1" fmla="*/ 528 h 1855"/>
                <a:gd name="T2" fmla="*/ 2547 w 2604"/>
                <a:gd name="T3" fmla="*/ 570 h 1855"/>
                <a:gd name="T4" fmla="*/ 2603 w 2604"/>
                <a:gd name="T5" fmla="*/ 1011 h 1855"/>
                <a:gd name="T6" fmla="*/ 2524 w 2604"/>
                <a:gd name="T7" fmla="*/ 1068 h 1855"/>
                <a:gd name="T8" fmla="*/ 2442 w 2604"/>
                <a:gd name="T9" fmla="*/ 1855 h 1855"/>
                <a:gd name="T10" fmla="*/ 2351 w 2604"/>
                <a:gd name="T11" fmla="*/ 1799 h 1855"/>
                <a:gd name="T12" fmla="*/ 2278 w 2604"/>
                <a:gd name="T13" fmla="*/ 1844 h 1855"/>
                <a:gd name="T14" fmla="*/ 2165 w 2604"/>
                <a:gd name="T15" fmla="*/ 1834 h 1855"/>
                <a:gd name="T16" fmla="*/ 2072 w 2604"/>
                <a:gd name="T17" fmla="*/ 1051 h 1855"/>
                <a:gd name="T18" fmla="*/ 2077 w 2604"/>
                <a:gd name="T19" fmla="*/ 625 h 1855"/>
                <a:gd name="T20" fmla="*/ 2149 w 2604"/>
                <a:gd name="T21" fmla="*/ 540 h 1855"/>
                <a:gd name="T22" fmla="*/ 2283 w 2604"/>
                <a:gd name="T23" fmla="*/ 523 h 1855"/>
                <a:gd name="T24" fmla="*/ 1317 w 2604"/>
                <a:gd name="T25" fmla="*/ 380 h 1855"/>
                <a:gd name="T26" fmla="*/ 1341 w 2604"/>
                <a:gd name="T27" fmla="*/ 468 h 1855"/>
                <a:gd name="T28" fmla="*/ 1216 w 2604"/>
                <a:gd name="T29" fmla="*/ 573 h 1855"/>
                <a:gd name="T30" fmla="*/ 1087 w 2604"/>
                <a:gd name="T31" fmla="*/ 640 h 1855"/>
                <a:gd name="T32" fmla="*/ 963 w 2604"/>
                <a:gd name="T33" fmla="*/ 675 h 1855"/>
                <a:gd name="T34" fmla="*/ 954 w 2604"/>
                <a:gd name="T35" fmla="*/ 958 h 1855"/>
                <a:gd name="T36" fmla="*/ 951 w 2604"/>
                <a:gd name="T37" fmla="*/ 1067 h 1855"/>
                <a:gd name="T38" fmla="*/ 948 w 2604"/>
                <a:gd name="T39" fmla="*/ 1120 h 1855"/>
                <a:gd name="T40" fmla="*/ 902 w 2604"/>
                <a:gd name="T41" fmla="*/ 1845 h 1855"/>
                <a:gd name="T42" fmla="*/ 790 w 2604"/>
                <a:gd name="T43" fmla="*/ 1832 h 1855"/>
                <a:gd name="T44" fmla="*/ 726 w 2604"/>
                <a:gd name="T45" fmla="*/ 1817 h 1855"/>
                <a:gd name="T46" fmla="*/ 620 w 2604"/>
                <a:gd name="T47" fmla="*/ 1853 h 1855"/>
                <a:gd name="T48" fmla="*/ 533 w 2604"/>
                <a:gd name="T49" fmla="*/ 1066 h 1855"/>
                <a:gd name="T50" fmla="*/ 476 w 2604"/>
                <a:gd name="T51" fmla="*/ 995 h 1855"/>
                <a:gd name="T52" fmla="*/ 546 w 2604"/>
                <a:gd name="T53" fmla="*/ 558 h 1855"/>
                <a:gd name="T54" fmla="*/ 652 w 2604"/>
                <a:gd name="T55" fmla="*/ 526 h 1855"/>
                <a:gd name="T56" fmla="*/ 864 w 2604"/>
                <a:gd name="T57" fmla="*/ 526 h 1855"/>
                <a:gd name="T58" fmla="*/ 1149 w 2604"/>
                <a:gd name="T59" fmla="*/ 446 h 1855"/>
                <a:gd name="T60" fmla="*/ 297 w 2604"/>
                <a:gd name="T61" fmla="*/ 354 h 1855"/>
                <a:gd name="T62" fmla="*/ 445 w 2604"/>
                <a:gd name="T63" fmla="*/ 368 h 1855"/>
                <a:gd name="T64" fmla="*/ 486 w 2604"/>
                <a:gd name="T65" fmla="*/ 463 h 1855"/>
                <a:gd name="T66" fmla="*/ 388 w 2604"/>
                <a:gd name="T67" fmla="*/ 642 h 1855"/>
                <a:gd name="T68" fmla="*/ 411 w 2604"/>
                <a:gd name="T69" fmla="*/ 1122 h 1855"/>
                <a:gd name="T70" fmla="*/ 438 w 2604"/>
                <a:gd name="T71" fmla="*/ 1665 h 1855"/>
                <a:gd name="T72" fmla="*/ 325 w 2604"/>
                <a:gd name="T73" fmla="*/ 1675 h 1855"/>
                <a:gd name="T74" fmla="*/ 252 w 2604"/>
                <a:gd name="T75" fmla="*/ 1630 h 1855"/>
                <a:gd name="T76" fmla="*/ 162 w 2604"/>
                <a:gd name="T77" fmla="*/ 1687 h 1855"/>
                <a:gd name="T78" fmla="*/ 79 w 2604"/>
                <a:gd name="T79" fmla="*/ 899 h 1855"/>
                <a:gd name="T80" fmla="*/ 0 w 2604"/>
                <a:gd name="T81" fmla="*/ 843 h 1855"/>
                <a:gd name="T82" fmla="*/ 57 w 2604"/>
                <a:gd name="T83" fmla="*/ 402 h 1855"/>
                <a:gd name="T84" fmla="*/ 153 w 2604"/>
                <a:gd name="T85" fmla="*/ 359 h 1855"/>
                <a:gd name="T86" fmla="*/ 2326 w 2604"/>
                <a:gd name="T87" fmla="*/ 169 h 1855"/>
                <a:gd name="T88" fmla="*/ 2469 w 2604"/>
                <a:gd name="T89" fmla="*/ 263 h 1855"/>
                <a:gd name="T90" fmla="*/ 2436 w 2604"/>
                <a:gd name="T91" fmla="*/ 434 h 1855"/>
                <a:gd name="T92" fmla="*/ 2266 w 2604"/>
                <a:gd name="T93" fmla="*/ 468 h 1855"/>
                <a:gd name="T94" fmla="*/ 2172 w 2604"/>
                <a:gd name="T95" fmla="*/ 323 h 1855"/>
                <a:gd name="T96" fmla="*/ 2266 w 2604"/>
                <a:gd name="T97" fmla="*/ 181 h 1855"/>
                <a:gd name="T98" fmla="*/ 840 w 2604"/>
                <a:gd name="T99" fmla="*/ 195 h 1855"/>
                <a:gd name="T100" fmla="*/ 905 w 2604"/>
                <a:gd name="T101" fmla="*/ 355 h 1855"/>
                <a:gd name="T102" fmla="*/ 785 w 2604"/>
                <a:gd name="T103" fmla="*/ 477 h 1855"/>
                <a:gd name="T104" fmla="*/ 625 w 2604"/>
                <a:gd name="T105" fmla="*/ 411 h 1855"/>
                <a:gd name="T106" fmla="*/ 626 w 2604"/>
                <a:gd name="T107" fmla="*/ 237 h 1855"/>
                <a:gd name="T108" fmla="*/ 278 w 2604"/>
                <a:gd name="T109" fmla="*/ 0 h 1855"/>
                <a:gd name="T110" fmla="*/ 419 w 2604"/>
                <a:gd name="T111" fmla="*/ 94 h 1855"/>
                <a:gd name="T112" fmla="*/ 388 w 2604"/>
                <a:gd name="T113" fmla="*/ 265 h 1855"/>
                <a:gd name="T114" fmla="*/ 216 w 2604"/>
                <a:gd name="T115" fmla="*/ 299 h 1855"/>
                <a:gd name="T116" fmla="*/ 122 w 2604"/>
                <a:gd name="T117" fmla="*/ 154 h 1855"/>
                <a:gd name="T118" fmla="*/ 217 w 2604"/>
                <a:gd name="T119" fmla="*/ 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4" h="1855">
                  <a:moveTo>
                    <a:pt x="2326" y="522"/>
                  </a:moveTo>
                  <a:lnTo>
                    <a:pt x="2345" y="522"/>
                  </a:lnTo>
                  <a:lnTo>
                    <a:pt x="2369" y="523"/>
                  </a:lnTo>
                  <a:lnTo>
                    <a:pt x="2396" y="524"/>
                  </a:lnTo>
                  <a:lnTo>
                    <a:pt x="2423" y="525"/>
                  </a:lnTo>
                  <a:lnTo>
                    <a:pt x="2450" y="528"/>
                  </a:lnTo>
                  <a:lnTo>
                    <a:pt x="2474" y="531"/>
                  </a:lnTo>
                  <a:lnTo>
                    <a:pt x="2489" y="535"/>
                  </a:lnTo>
                  <a:lnTo>
                    <a:pt x="2503" y="540"/>
                  </a:lnTo>
                  <a:lnTo>
                    <a:pt x="2519" y="548"/>
                  </a:lnTo>
                  <a:lnTo>
                    <a:pt x="2533" y="558"/>
                  </a:lnTo>
                  <a:lnTo>
                    <a:pt x="2547" y="570"/>
                  </a:lnTo>
                  <a:lnTo>
                    <a:pt x="2558" y="586"/>
                  </a:lnTo>
                  <a:lnTo>
                    <a:pt x="2569" y="604"/>
                  </a:lnTo>
                  <a:lnTo>
                    <a:pt x="2575" y="625"/>
                  </a:lnTo>
                  <a:lnTo>
                    <a:pt x="2580" y="650"/>
                  </a:lnTo>
                  <a:lnTo>
                    <a:pt x="2604" y="995"/>
                  </a:lnTo>
                  <a:lnTo>
                    <a:pt x="2603" y="1011"/>
                  </a:lnTo>
                  <a:lnTo>
                    <a:pt x="2600" y="1027"/>
                  </a:lnTo>
                  <a:lnTo>
                    <a:pt x="2591" y="1041"/>
                  </a:lnTo>
                  <a:lnTo>
                    <a:pt x="2580" y="1052"/>
                  </a:lnTo>
                  <a:lnTo>
                    <a:pt x="2565" y="1061"/>
                  </a:lnTo>
                  <a:lnTo>
                    <a:pt x="2547" y="1066"/>
                  </a:lnTo>
                  <a:lnTo>
                    <a:pt x="2524" y="1068"/>
                  </a:lnTo>
                  <a:lnTo>
                    <a:pt x="2498" y="1802"/>
                  </a:lnTo>
                  <a:lnTo>
                    <a:pt x="2495" y="1819"/>
                  </a:lnTo>
                  <a:lnTo>
                    <a:pt x="2487" y="1834"/>
                  </a:lnTo>
                  <a:lnTo>
                    <a:pt x="2475" y="1845"/>
                  </a:lnTo>
                  <a:lnTo>
                    <a:pt x="2460" y="1853"/>
                  </a:lnTo>
                  <a:lnTo>
                    <a:pt x="2442" y="1855"/>
                  </a:lnTo>
                  <a:lnTo>
                    <a:pt x="2407" y="1855"/>
                  </a:lnTo>
                  <a:lnTo>
                    <a:pt x="2389" y="1853"/>
                  </a:lnTo>
                  <a:lnTo>
                    <a:pt x="2374" y="1844"/>
                  </a:lnTo>
                  <a:lnTo>
                    <a:pt x="2362" y="1832"/>
                  </a:lnTo>
                  <a:lnTo>
                    <a:pt x="2353" y="1817"/>
                  </a:lnTo>
                  <a:lnTo>
                    <a:pt x="2351" y="1799"/>
                  </a:lnTo>
                  <a:lnTo>
                    <a:pt x="2351" y="1237"/>
                  </a:lnTo>
                  <a:lnTo>
                    <a:pt x="2301" y="1237"/>
                  </a:lnTo>
                  <a:lnTo>
                    <a:pt x="2301" y="1799"/>
                  </a:lnTo>
                  <a:lnTo>
                    <a:pt x="2299" y="1817"/>
                  </a:lnTo>
                  <a:lnTo>
                    <a:pt x="2290" y="1832"/>
                  </a:lnTo>
                  <a:lnTo>
                    <a:pt x="2278" y="1844"/>
                  </a:lnTo>
                  <a:lnTo>
                    <a:pt x="2263" y="1853"/>
                  </a:lnTo>
                  <a:lnTo>
                    <a:pt x="2245" y="1855"/>
                  </a:lnTo>
                  <a:lnTo>
                    <a:pt x="2210" y="1855"/>
                  </a:lnTo>
                  <a:lnTo>
                    <a:pt x="2193" y="1853"/>
                  </a:lnTo>
                  <a:lnTo>
                    <a:pt x="2177" y="1845"/>
                  </a:lnTo>
                  <a:lnTo>
                    <a:pt x="2165" y="1834"/>
                  </a:lnTo>
                  <a:lnTo>
                    <a:pt x="2157" y="1819"/>
                  </a:lnTo>
                  <a:lnTo>
                    <a:pt x="2154" y="1802"/>
                  </a:lnTo>
                  <a:lnTo>
                    <a:pt x="2128" y="1068"/>
                  </a:lnTo>
                  <a:lnTo>
                    <a:pt x="2105" y="1066"/>
                  </a:lnTo>
                  <a:lnTo>
                    <a:pt x="2087" y="1061"/>
                  </a:lnTo>
                  <a:lnTo>
                    <a:pt x="2072" y="1051"/>
                  </a:lnTo>
                  <a:lnTo>
                    <a:pt x="2061" y="1039"/>
                  </a:lnTo>
                  <a:lnTo>
                    <a:pt x="2053" y="1027"/>
                  </a:lnTo>
                  <a:lnTo>
                    <a:pt x="2049" y="1011"/>
                  </a:lnTo>
                  <a:lnTo>
                    <a:pt x="2048" y="995"/>
                  </a:lnTo>
                  <a:lnTo>
                    <a:pt x="2072" y="650"/>
                  </a:lnTo>
                  <a:lnTo>
                    <a:pt x="2077" y="625"/>
                  </a:lnTo>
                  <a:lnTo>
                    <a:pt x="2083" y="604"/>
                  </a:lnTo>
                  <a:lnTo>
                    <a:pt x="2094" y="586"/>
                  </a:lnTo>
                  <a:lnTo>
                    <a:pt x="2105" y="570"/>
                  </a:lnTo>
                  <a:lnTo>
                    <a:pt x="2119" y="558"/>
                  </a:lnTo>
                  <a:lnTo>
                    <a:pt x="2134" y="548"/>
                  </a:lnTo>
                  <a:lnTo>
                    <a:pt x="2149" y="540"/>
                  </a:lnTo>
                  <a:lnTo>
                    <a:pt x="2163" y="535"/>
                  </a:lnTo>
                  <a:lnTo>
                    <a:pt x="2178" y="531"/>
                  </a:lnTo>
                  <a:lnTo>
                    <a:pt x="2202" y="528"/>
                  </a:lnTo>
                  <a:lnTo>
                    <a:pt x="2229" y="525"/>
                  </a:lnTo>
                  <a:lnTo>
                    <a:pt x="2256" y="524"/>
                  </a:lnTo>
                  <a:lnTo>
                    <a:pt x="2283" y="523"/>
                  </a:lnTo>
                  <a:lnTo>
                    <a:pt x="2307" y="522"/>
                  </a:lnTo>
                  <a:lnTo>
                    <a:pt x="2326" y="522"/>
                  </a:lnTo>
                  <a:close/>
                  <a:moveTo>
                    <a:pt x="1276" y="366"/>
                  </a:moveTo>
                  <a:lnTo>
                    <a:pt x="1291" y="367"/>
                  </a:lnTo>
                  <a:lnTo>
                    <a:pt x="1304" y="372"/>
                  </a:lnTo>
                  <a:lnTo>
                    <a:pt x="1317" y="380"/>
                  </a:lnTo>
                  <a:lnTo>
                    <a:pt x="1334" y="396"/>
                  </a:lnTo>
                  <a:lnTo>
                    <a:pt x="1344" y="409"/>
                  </a:lnTo>
                  <a:lnTo>
                    <a:pt x="1349" y="423"/>
                  </a:lnTo>
                  <a:lnTo>
                    <a:pt x="1351" y="438"/>
                  </a:lnTo>
                  <a:lnTo>
                    <a:pt x="1349" y="454"/>
                  </a:lnTo>
                  <a:lnTo>
                    <a:pt x="1341" y="468"/>
                  </a:lnTo>
                  <a:lnTo>
                    <a:pt x="1331" y="480"/>
                  </a:lnTo>
                  <a:lnTo>
                    <a:pt x="1310" y="498"/>
                  </a:lnTo>
                  <a:lnTo>
                    <a:pt x="1288" y="517"/>
                  </a:lnTo>
                  <a:lnTo>
                    <a:pt x="1263" y="536"/>
                  </a:lnTo>
                  <a:lnTo>
                    <a:pt x="1239" y="555"/>
                  </a:lnTo>
                  <a:lnTo>
                    <a:pt x="1216" y="573"/>
                  </a:lnTo>
                  <a:lnTo>
                    <a:pt x="1195" y="587"/>
                  </a:lnTo>
                  <a:lnTo>
                    <a:pt x="1177" y="600"/>
                  </a:lnTo>
                  <a:lnTo>
                    <a:pt x="1159" y="610"/>
                  </a:lnTo>
                  <a:lnTo>
                    <a:pt x="1137" y="620"/>
                  </a:lnTo>
                  <a:lnTo>
                    <a:pt x="1112" y="631"/>
                  </a:lnTo>
                  <a:lnTo>
                    <a:pt x="1087" y="640"/>
                  </a:lnTo>
                  <a:lnTo>
                    <a:pt x="1062" y="650"/>
                  </a:lnTo>
                  <a:lnTo>
                    <a:pt x="1036" y="657"/>
                  </a:lnTo>
                  <a:lnTo>
                    <a:pt x="1013" y="664"/>
                  </a:lnTo>
                  <a:lnTo>
                    <a:pt x="992" y="670"/>
                  </a:lnTo>
                  <a:lnTo>
                    <a:pt x="975" y="673"/>
                  </a:lnTo>
                  <a:lnTo>
                    <a:pt x="963" y="675"/>
                  </a:lnTo>
                  <a:lnTo>
                    <a:pt x="961" y="739"/>
                  </a:lnTo>
                  <a:lnTo>
                    <a:pt x="959" y="795"/>
                  </a:lnTo>
                  <a:lnTo>
                    <a:pt x="958" y="845"/>
                  </a:lnTo>
                  <a:lnTo>
                    <a:pt x="957" y="888"/>
                  </a:lnTo>
                  <a:lnTo>
                    <a:pt x="955" y="925"/>
                  </a:lnTo>
                  <a:lnTo>
                    <a:pt x="954" y="958"/>
                  </a:lnTo>
                  <a:lnTo>
                    <a:pt x="954" y="985"/>
                  </a:lnTo>
                  <a:lnTo>
                    <a:pt x="953" y="1008"/>
                  </a:lnTo>
                  <a:lnTo>
                    <a:pt x="952" y="1027"/>
                  </a:lnTo>
                  <a:lnTo>
                    <a:pt x="952" y="1043"/>
                  </a:lnTo>
                  <a:lnTo>
                    <a:pt x="951" y="1056"/>
                  </a:lnTo>
                  <a:lnTo>
                    <a:pt x="951" y="1067"/>
                  </a:lnTo>
                  <a:lnTo>
                    <a:pt x="951" y="1076"/>
                  </a:lnTo>
                  <a:lnTo>
                    <a:pt x="951" y="1085"/>
                  </a:lnTo>
                  <a:lnTo>
                    <a:pt x="950" y="1093"/>
                  </a:lnTo>
                  <a:lnTo>
                    <a:pt x="950" y="1102"/>
                  </a:lnTo>
                  <a:lnTo>
                    <a:pt x="950" y="1110"/>
                  </a:lnTo>
                  <a:lnTo>
                    <a:pt x="948" y="1120"/>
                  </a:lnTo>
                  <a:lnTo>
                    <a:pt x="948" y="1131"/>
                  </a:lnTo>
                  <a:lnTo>
                    <a:pt x="948" y="1144"/>
                  </a:lnTo>
                  <a:lnTo>
                    <a:pt x="926" y="1802"/>
                  </a:lnTo>
                  <a:lnTo>
                    <a:pt x="923" y="1819"/>
                  </a:lnTo>
                  <a:lnTo>
                    <a:pt x="915" y="1834"/>
                  </a:lnTo>
                  <a:lnTo>
                    <a:pt x="902" y="1845"/>
                  </a:lnTo>
                  <a:lnTo>
                    <a:pt x="887" y="1853"/>
                  </a:lnTo>
                  <a:lnTo>
                    <a:pt x="870" y="1855"/>
                  </a:lnTo>
                  <a:lnTo>
                    <a:pt x="835" y="1855"/>
                  </a:lnTo>
                  <a:lnTo>
                    <a:pt x="818" y="1853"/>
                  </a:lnTo>
                  <a:lnTo>
                    <a:pt x="802" y="1844"/>
                  </a:lnTo>
                  <a:lnTo>
                    <a:pt x="790" y="1832"/>
                  </a:lnTo>
                  <a:lnTo>
                    <a:pt x="782" y="1817"/>
                  </a:lnTo>
                  <a:lnTo>
                    <a:pt x="778" y="1799"/>
                  </a:lnTo>
                  <a:lnTo>
                    <a:pt x="778" y="1237"/>
                  </a:lnTo>
                  <a:lnTo>
                    <a:pt x="729" y="1237"/>
                  </a:lnTo>
                  <a:lnTo>
                    <a:pt x="729" y="1799"/>
                  </a:lnTo>
                  <a:lnTo>
                    <a:pt x="726" y="1817"/>
                  </a:lnTo>
                  <a:lnTo>
                    <a:pt x="718" y="1832"/>
                  </a:lnTo>
                  <a:lnTo>
                    <a:pt x="706" y="1844"/>
                  </a:lnTo>
                  <a:lnTo>
                    <a:pt x="691" y="1853"/>
                  </a:lnTo>
                  <a:lnTo>
                    <a:pt x="673" y="1855"/>
                  </a:lnTo>
                  <a:lnTo>
                    <a:pt x="638" y="1855"/>
                  </a:lnTo>
                  <a:lnTo>
                    <a:pt x="620" y="1853"/>
                  </a:lnTo>
                  <a:lnTo>
                    <a:pt x="605" y="1845"/>
                  </a:lnTo>
                  <a:lnTo>
                    <a:pt x="594" y="1834"/>
                  </a:lnTo>
                  <a:lnTo>
                    <a:pt x="585" y="1819"/>
                  </a:lnTo>
                  <a:lnTo>
                    <a:pt x="581" y="1802"/>
                  </a:lnTo>
                  <a:lnTo>
                    <a:pt x="556" y="1068"/>
                  </a:lnTo>
                  <a:lnTo>
                    <a:pt x="533" y="1066"/>
                  </a:lnTo>
                  <a:lnTo>
                    <a:pt x="514" y="1061"/>
                  </a:lnTo>
                  <a:lnTo>
                    <a:pt x="500" y="1051"/>
                  </a:lnTo>
                  <a:lnTo>
                    <a:pt x="488" y="1039"/>
                  </a:lnTo>
                  <a:lnTo>
                    <a:pt x="481" y="1027"/>
                  </a:lnTo>
                  <a:lnTo>
                    <a:pt x="476" y="1011"/>
                  </a:lnTo>
                  <a:lnTo>
                    <a:pt x="476" y="995"/>
                  </a:lnTo>
                  <a:lnTo>
                    <a:pt x="501" y="650"/>
                  </a:lnTo>
                  <a:lnTo>
                    <a:pt x="504" y="625"/>
                  </a:lnTo>
                  <a:lnTo>
                    <a:pt x="511" y="604"/>
                  </a:lnTo>
                  <a:lnTo>
                    <a:pt x="521" y="586"/>
                  </a:lnTo>
                  <a:lnTo>
                    <a:pt x="533" y="570"/>
                  </a:lnTo>
                  <a:lnTo>
                    <a:pt x="546" y="558"/>
                  </a:lnTo>
                  <a:lnTo>
                    <a:pt x="561" y="548"/>
                  </a:lnTo>
                  <a:lnTo>
                    <a:pt x="577" y="540"/>
                  </a:lnTo>
                  <a:lnTo>
                    <a:pt x="591" y="535"/>
                  </a:lnTo>
                  <a:lnTo>
                    <a:pt x="606" y="531"/>
                  </a:lnTo>
                  <a:lnTo>
                    <a:pt x="627" y="528"/>
                  </a:lnTo>
                  <a:lnTo>
                    <a:pt x="652" y="526"/>
                  </a:lnTo>
                  <a:lnTo>
                    <a:pt x="676" y="524"/>
                  </a:lnTo>
                  <a:lnTo>
                    <a:pt x="701" y="523"/>
                  </a:lnTo>
                  <a:lnTo>
                    <a:pt x="753" y="781"/>
                  </a:lnTo>
                  <a:lnTo>
                    <a:pt x="805" y="523"/>
                  </a:lnTo>
                  <a:lnTo>
                    <a:pt x="834" y="524"/>
                  </a:lnTo>
                  <a:lnTo>
                    <a:pt x="864" y="526"/>
                  </a:lnTo>
                  <a:lnTo>
                    <a:pt x="891" y="529"/>
                  </a:lnTo>
                  <a:lnTo>
                    <a:pt x="942" y="514"/>
                  </a:lnTo>
                  <a:lnTo>
                    <a:pt x="995" y="502"/>
                  </a:lnTo>
                  <a:lnTo>
                    <a:pt x="1051" y="490"/>
                  </a:lnTo>
                  <a:lnTo>
                    <a:pt x="1109" y="481"/>
                  </a:lnTo>
                  <a:lnTo>
                    <a:pt x="1149" y="446"/>
                  </a:lnTo>
                  <a:lnTo>
                    <a:pt x="1196" y="411"/>
                  </a:lnTo>
                  <a:lnTo>
                    <a:pt x="1247" y="375"/>
                  </a:lnTo>
                  <a:lnTo>
                    <a:pt x="1261" y="368"/>
                  </a:lnTo>
                  <a:lnTo>
                    <a:pt x="1276" y="366"/>
                  </a:lnTo>
                  <a:close/>
                  <a:moveTo>
                    <a:pt x="278" y="353"/>
                  </a:moveTo>
                  <a:lnTo>
                    <a:pt x="297" y="354"/>
                  </a:lnTo>
                  <a:lnTo>
                    <a:pt x="320" y="354"/>
                  </a:lnTo>
                  <a:lnTo>
                    <a:pt x="347" y="355"/>
                  </a:lnTo>
                  <a:lnTo>
                    <a:pt x="375" y="357"/>
                  </a:lnTo>
                  <a:lnTo>
                    <a:pt x="401" y="359"/>
                  </a:lnTo>
                  <a:lnTo>
                    <a:pt x="425" y="362"/>
                  </a:lnTo>
                  <a:lnTo>
                    <a:pt x="445" y="368"/>
                  </a:lnTo>
                  <a:lnTo>
                    <a:pt x="464" y="377"/>
                  </a:lnTo>
                  <a:lnTo>
                    <a:pt x="483" y="390"/>
                  </a:lnTo>
                  <a:lnTo>
                    <a:pt x="500" y="407"/>
                  </a:lnTo>
                  <a:lnTo>
                    <a:pt x="507" y="426"/>
                  </a:lnTo>
                  <a:lnTo>
                    <a:pt x="515" y="445"/>
                  </a:lnTo>
                  <a:lnTo>
                    <a:pt x="486" y="463"/>
                  </a:lnTo>
                  <a:lnTo>
                    <a:pt x="459" y="485"/>
                  </a:lnTo>
                  <a:lnTo>
                    <a:pt x="437" y="510"/>
                  </a:lnTo>
                  <a:lnTo>
                    <a:pt x="418" y="539"/>
                  </a:lnTo>
                  <a:lnTo>
                    <a:pt x="404" y="570"/>
                  </a:lnTo>
                  <a:lnTo>
                    <a:pt x="394" y="605"/>
                  </a:lnTo>
                  <a:lnTo>
                    <a:pt x="388" y="642"/>
                  </a:lnTo>
                  <a:lnTo>
                    <a:pt x="364" y="987"/>
                  </a:lnTo>
                  <a:lnTo>
                    <a:pt x="364" y="1017"/>
                  </a:lnTo>
                  <a:lnTo>
                    <a:pt x="369" y="1046"/>
                  </a:lnTo>
                  <a:lnTo>
                    <a:pt x="378" y="1073"/>
                  </a:lnTo>
                  <a:lnTo>
                    <a:pt x="392" y="1099"/>
                  </a:lnTo>
                  <a:lnTo>
                    <a:pt x="411" y="1122"/>
                  </a:lnTo>
                  <a:lnTo>
                    <a:pt x="428" y="1138"/>
                  </a:lnTo>
                  <a:lnTo>
                    <a:pt x="447" y="1151"/>
                  </a:lnTo>
                  <a:lnTo>
                    <a:pt x="456" y="1446"/>
                  </a:lnTo>
                  <a:lnTo>
                    <a:pt x="450" y="1633"/>
                  </a:lnTo>
                  <a:lnTo>
                    <a:pt x="447" y="1650"/>
                  </a:lnTo>
                  <a:lnTo>
                    <a:pt x="438" y="1665"/>
                  </a:lnTo>
                  <a:lnTo>
                    <a:pt x="426" y="1676"/>
                  </a:lnTo>
                  <a:lnTo>
                    <a:pt x="411" y="1684"/>
                  </a:lnTo>
                  <a:lnTo>
                    <a:pt x="394" y="1687"/>
                  </a:lnTo>
                  <a:lnTo>
                    <a:pt x="359" y="1687"/>
                  </a:lnTo>
                  <a:lnTo>
                    <a:pt x="341" y="1684"/>
                  </a:lnTo>
                  <a:lnTo>
                    <a:pt x="325" y="1675"/>
                  </a:lnTo>
                  <a:lnTo>
                    <a:pt x="314" y="1664"/>
                  </a:lnTo>
                  <a:lnTo>
                    <a:pt x="305" y="1648"/>
                  </a:lnTo>
                  <a:lnTo>
                    <a:pt x="302" y="1630"/>
                  </a:lnTo>
                  <a:lnTo>
                    <a:pt x="302" y="1068"/>
                  </a:lnTo>
                  <a:lnTo>
                    <a:pt x="252" y="1068"/>
                  </a:lnTo>
                  <a:lnTo>
                    <a:pt x="252" y="1630"/>
                  </a:lnTo>
                  <a:lnTo>
                    <a:pt x="249" y="1648"/>
                  </a:lnTo>
                  <a:lnTo>
                    <a:pt x="242" y="1664"/>
                  </a:lnTo>
                  <a:lnTo>
                    <a:pt x="229" y="1675"/>
                  </a:lnTo>
                  <a:lnTo>
                    <a:pt x="214" y="1684"/>
                  </a:lnTo>
                  <a:lnTo>
                    <a:pt x="196" y="1687"/>
                  </a:lnTo>
                  <a:lnTo>
                    <a:pt x="162" y="1687"/>
                  </a:lnTo>
                  <a:lnTo>
                    <a:pt x="144" y="1684"/>
                  </a:lnTo>
                  <a:lnTo>
                    <a:pt x="129" y="1676"/>
                  </a:lnTo>
                  <a:lnTo>
                    <a:pt x="117" y="1665"/>
                  </a:lnTo>
                  <a:lnTo>
                    <a:pt x="109" y="1650"/>
                  </a:lnTo>
                  <a:lnTo>
                    <a:pt x="104" y="1633"/>
                  </a:lnTo>
                  <a:lnTo>
                    <a:pt x="79" y="899"/>
                  </a:lnTo>
                  <a:lnTo>
                    <a:pt x="57" y="898"/>
                  </a:lnTo>
                  <a:lnTo>
                    <a:pt x="39" y="892"/>
                  </a:lnTo>
                  <a:lnTo>
                    <a:pt x="23" y="883"/>
                  </a:lnTo>
                  <a:lnTo>
                    <a:pt x="13" y="872"/>
                  </a:lnTo>
                  <a:lnTo>
                    <a:pt x="4" y="858"/>
                  </a:lnTo>
                  <a:lnTo>
                    <a:pt x="0" y="843"/>
                  </a:lnTo>
                  <a:lnTo>
                    <a:pt x="0" y="826"/>
                  </a:lnTo>
                  <a:lnTo>
                    <a:pt x="24" y="481"/>
                  </a:lnTo>
                  <a:lnTo>
                    <a:pt x="27" y="456"/>
                  </a:lnTo>
                  <a:lnTo>
                    <a:pt x="35" y="435"/>
                  </a:lnTo>
                  <a:lnTo>
                    <a:pt x="44" y="417"/>
                  </a:lnTo>
                  <a:lnTo>
                    <a:pt x="57" y="402"/>
                  </a:lnTo>
                  <a:lnTo>
                    <a:pt x="70" y="390"/>
                  </a:lnTo>
                  <a:lnTo>
                    <a:pt x="84" y="379"/>
                  </a:lnTo>
                  <a:lnTo>
                    <a:pt x="100" y="372"/>
                  </a:lnTo>
                  <a:lnTo>
                    <a:pt x="115" y="367"/>
                  </a:lnTo>
                  <a:lnTo>
                    <a:pt x="130" y="362"/>
                  </a:lnTo>
                  <a:lnTo>
                    <a:pt x="153" y="359"/>
                  </a:lnTo>
                  <a:lnTo>
                    <a:pt x="181" y="357"/>
                  </a:lnTo>
                  <a:lnTo>
                    <a:pt x="208" y="355"/>
                  </a:lnTo>
                  <a:lnTo>
                    <a:pt x="234" y="354"/>
                  </a:lnTo>
                  <a:lnTo>
                    <a:pt x="259" y="354"/>
                  </a:lnTo>
                  <a:lnTo>
                    <a:pt x="278" y="353"/>
                  </a:lnTo>
                  <a:close/>
                  <a:moveTo>
                    <a:pt x="2326" y="169"/>
                  </a:moveTo>
                  <a:lnTo>
                    <a:pt x="2357" y="172"/>
                  </a:lnTo>
                  <a:lnTo>
                    <a:pt x="2386" y="181"/>
                  </a:lnTo>
                  <a:lnTo>
                    <a:pt x="2413" y="195"/>
                  </a:lnTo>
                  <a:lnTo>
                    <a:pt x="2435" y="214"/>
                  </a:lnTo>
                  <a:lnTo>
                    <a:pt x="2454" y="237"/>
                  </a:lnTo>
                  <a:lnTo>
                    <a:pt x="2469" y="263"/>
                  </a:lnTo>
                  <a:lnTo>
                    <a:pt x="2477" y="293"/>
                  </a:lnTo>
                  <a:lnTo>
                    <a:pt x="2481" y="323"/>
                  </a:lnTo>
                  <a:lnTo>
                    <a:pt x="2478" y="355"/>
                  </a:lnTo>
                  <a:lnTo>
                    <a:pt x="2469" y="385"/>
                  </a:lnTo>
                  <a:lnTo>
                    <a:pt x="2455" y="411"/>
                  </a:lnTo>
                  <a:lnTo>
                    <a:pt x="2436" y="434"/>
                  </a:lnTo>
                  <a:lnTo>
                    <a:pt x="2413" y="453"/>
                  </a:lnTo>
                  <a:lnTo>
                    <a:pt x="2386" y="468"/>
                  </a:lnTo>
                  <a:lnTo>
                    <a:pt x="2358" y="477"/>
                  </a:lnTo>
                  <a:lnTo>
                    <a:pt x="2326" y="481"/>
                  </a:lnTo>
                  <a:lnTo>
                    <a:pt x="2294" y="477"/>
                  </a:lnTo>
                  <a:lnTo>
                    <a:pt x="2266" y="468"/>
                  </a:lnTo>
                  <a:lnTo>
                    <a:pt x="2239" y="453"/>
                  </a:lnTo>
                  <a:lnTo>
                    <a:pt x="2216" y="434"/>
                  </a:lnTo>
                  <a:lnTo>
                    <a:pt x="2197" y="411"/>
                  </a:lnTo>
                  <a:lnTo>
                    <a:pt x="2183" y="385"/>
                  </a:lnTo>
                  <a:lnTo>
                    <a:pt x="2174" y="355"/>
                  </a:lnTo>
                  <a:lnTo>
                    <a:pt x="2172" y="323"/>
                  </a:lnTo>
                  <a:lnTo>
                    <a:pt x="2175" y="293"/>
                  </a:lnTo>
                  <a:lnTo>
                    <a:pt x="2183" y="263"/>
                  </a:lnTo>
                  <a:lnTo>
                    <a:pt x="2198" y="237"/>
                  </a:lnTo>
                  <a:lnTo>
                    <a:pt x="2217" y="214"/>
                  </a:lnTo>
                  <a:lnTo>
                    <a:pt x="2240" y="195"/>
                  </a:lnTo>
                  <a:lnTo>
                    <a:pt x="2266" y="181"/>
                  </a:lnTo>
                  <a:lnTo>
                    <a:pt x="2295" y="172"/>
                  </a:lnTo>
                  <a:lnTo>
                    <a:pt x="2326" y="169"/>
                  </a:lnTo>
                  <a:close/>
                  <a:moveTo>
                    <a:pt x="754" y="169"/>
                  </a:moveTo>
                  <a:lnTo>
                    <a:pt x="785" y="172"/>
                  </a:lnTo>
                  <a:lnTo>
                    <a:pt x="813" y="181"/>
                  </a:lnTo>
                  <a:lnTo>
                    <a:pt x="840" y="195"/>
                  </a:lnTo>
                  <a:lnTo>
                    <a:pt x="863" y="214"/>
                  </a:lnTo>
                  <a:lnTo>
                    <a:pt x="882" y="237"/>
                  </a:lnTo>
                  <a:lnTo>
                    <a:pt x="896" y="263"/>
                  </a:lnTo>
                  <a:lnTo>
                    <a:pt x="905" y="293"/>
                  </a:lnTo>
                  <a:lnTo>
                    <a:pt x="908" y="323"/>
                  </a:lnTo>
                  <a:lnTo>
                    <a:pt x="905" y="355"/>
                  </a:lnTo>
                  <a:lnTo>
                    <a:pt x="897" y="385"/>
                  </a:lnTo>
                  <a:lnTo>
                    <a:pt x="883" y="411"/>
                  </a:lnTo>
                  <a:lnTo>
                    <a:pt x="864" y="434"/>
                  </a:lnTo>
                  <a:lnTo>
                    <a:pt x="841" y="453"/>
                  </a:lnTo>
                  <a:lnTo>
                    <a:pt x="814" y="468"/>
                  </a:lnTo>
                  <a:lnTo>
                    <a:pt x="785" y="477"/>
                  </a:lnTo>
                  <a:lnTo>
                    <a:pt x="754" y="481"/>
                  </a:lnTo>
                  <a:lnTo>
                    <a:pt x="722" y="477"/>
                  </a:lnTo>
                  <a:lnTo>
                    <a:pt x="693" y="468"/>
                  </a:lnTo>
                  <a:lnTo>
                    <a:pt x="666" y="453"/>
                  </a:lnTo>
                  <a:lnTo>
                    <a:pt x="644" y="434"/>
                  </a:lnTo>
                  <a:lnTo>
                    <a:pt x="625" y="411"/>
                  </a:lnTo>
                  <a:lnTo>
                    <a:pt x="610" y="385"/>
                  </a:lnTo>
                  <a:lnTo>
                    <a:pt x="602" y="355"/>
                  </a:lnTo>
                  <a:lnTo>
                    <a:pt x="599" y="323"/>
                  </a:lnTo>
                  <a:lnTo>
                    <a:pt x="602" y="293"/>
                  </a:lnTo>
                  <a:lnTo>
                    <a:pt x="612" y="263"/>
                  </a:lnTo>
                  <a:lnTo>
                    <a:pt x="626" y="237"/>
                  </a:lnTo>
                  <a:lnTo>
                    <a:pt x="645" y="214"/>
                  </a:lnTo>
                  <a:lnTo>
                    <a:pt x="668" y="195"/>
                  </a:lnTo>
                  <a:lnTo>
                    <a:pt x="694" y="181"/>
                  </a:lnTo>
                  <a:lnTo>
                    <a:pt x="722" y="172"/>
                  </a:lnTo>
                  <a:lnTo>
                    <a:pt x="754" y="169"/>
                  </a:lnTo>
                  <a:close/>
                  <a:moveTo>
                    <a:pt x="278" y="0"/>
                  </a:moveTo>
                  <a:lnTo>
                    <a:pt x="308" y="3"/>
                  </a:lnTo>
                  <a:lnTo>
                    <a:pt x="337" y="13"/>
                  </a:lnTo>
                  <a:lnTo>
                    <a:pt x="363" y="26"/>
                  </a:lnTo>
                  <a:lnTo>
                    <a:pt x="387" y="45"/>
                  </a:lnTo>
                  <a:lnTo>
                    <a:pt x="406" y="69"/>
                  </a:lnTo>
                  <a:lnTo>
                    <a:pt x="419" y="94"/>
                  </a:lnTo>
                  <a:lnTo>
                    <a:pt x="429" y="124"/>
                  </a:lnTo>
                  <a:lnTo>
                    <a:pt x="432" y="154"/>
                  </a:lnTo>
                  <a:lnTo>
                    <a:pt x="429" y="186"/>
                  </a:lnTo>
                  <a:lnTo>
                    <a:pt x="420" y="216"/>
                  </a:lnTo>
                  <a:lnTo>
                    <a:pt x="407" y="242"/>
                  </a:lnTo>
                  <a:lnTo>
                    <a:pt x="388" y="265"/>
                  </a:lnTo>
                  <a:lnTo>
                    <a:pt x="364" y="284"/>
                  </a:lnTo>
                  <a:lnTo>
                    <a:pt x="338" y="299"/>
                  </a:lnTo>
                  <a:lnTo>
                    <a:pt x="308" y="308"/>
                  </a:lnTo>
                  <a:lnTo>
                    <a:pt x="278" y="312"/>
                  </a:lnTo>
                  <a:lnTo>
                    <a:pt x="246" y="308"/>
                  </a:lnTo>
                  <a:lnTo>
                    <a:pt x="216" y="299"/>
                  </a:lnTo>
                  <a:lnTo>
                    <a:pt x="190" y="284"/>
                  </a:lnTo>
                  <a:lnTo>
                    <a:pt x="168" y="265"/>
                  </a:lnTo>
                  <a:lnTo>
                    <a:pt x="149" y="242"/>
                  </a:lnTo>
                  <a:lnTo>
                    <a:pt x="134" y="216"/>
                  </a:lnTo>
                  <a:lnTo>
                    <a:pt x="126" y="186"/>
                  </a:lnTo>
                  <a:lnTo>
                    <a:pt x="122" y="154"/>
                  </a:lnTo>
                  <a:lnTo>
                    <a:pt x="126" y="124"/>
                  </a:lnTo>
                  <a:lnTo>
                    <a:pt x="135" y="94"/>
                  </a:lnTo>
                  <a:lnTo>
                    <a:pt x="150" y="69"/>
                  </a:lnTo>
                  <a:lnTo>
                    <a:pt x="169" y="45"/>
                  </a:lnTo>
                  <a:lnTo>
                    <a:pt x="191" y="26"/>
                  </a:lnTo>
                  <a:lnTo>
                    <a:pt x="217" y="13"/>
                  </a:lnTo>
                  <a:lnTo>
                    <a:pt x="246" y="3"/>
                  </a:lnTo>
                  <a:lnTo>
                    <a:pt x="2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70" name="Group 169"/>
          <p:cNvGrpSpPr>
            <a:grpSpLocks noChangeAspect="1"/>
          </p:cNvGrpSpPr>
          <p:nvPr/>
        </p:nvGrpSpPr>
        <p:grpSpPr>
          <a:xfrm>
            <a:off x="10666237" y="2961675"/>
            <a:ext cx="1026139" cy="970759"/>
            <a:chOff x="1828800" y="4194175"/>
            <a:chExt cx="500063" cy="473075"/>
          </a:xfrm>
        </p:grpSpPr>
        <p:sp>
          <p:nvSpPr>
            <p:cNvPr id="171" name="Freeform 170"/>
            <p:cNvSpPr>
              <a:spLocks/>
            </p:cNvSpPr>
            <p:nvPr/>
          </p:nvSpPr>
          <p:spPr bwMode="white">
            <a:xfrm>
              <a:off x="1828800" y="4194175"/>
              <a:ext cx="500063" cy="473075"/>
            </a:xfrm>
            <a:custGeom>
              <a:avLst/>
              <a:gdLst>
                <a:gd name="T0" fmla="*/ 1414 w 2200"/>
                <a:gd name="T1" fmla="*/ 2 h 2083"/>
                <a:gd name="T2" fmla="*/ 2114 w 2200"/>
                <a:gd name="T3" fmla="*/ 144 h 2083"/>
                <a:gd name="T4" fmla="*/ 2176 w 2200"/>
                <a:gd name="T5" fmla="*/ 194 h 2083"/>
                <a:gd name="T6" fmla="*/ 2200 w 2200"/>
                <a:gd name="T7" fmla="*/ 271 h 2083"/>
                <a:gd name="T8" fmla="*/ 2096 w 2200"/>
                <a:gd name="T9" fmla="*/ 822 h 2083"/>
                <a:gd name="T10" fmla="*/ 2078 w 2200"/>
                <a:gd name="T11" fmla="*/ 880 h 2083"/>
                <a:gd name="T12" fmla="*/ 2084 w 2200"/>
                <a:gd name="T13" fmla="*/ 928 h 2083"/>
                <a:gd name="T14" fmla="*/ 2061 w 2200"/>
                <a:gd name="T15" fmla="*/ 1008 h 2083"/>
                <a:gd name="T16" fmla="*/ 1999 w 2200"/>
                <a:gd name="T17" fmla="*/ 1059 h 2083"/>
                <a:gd name="T18" fmla="*/ 1623 w 2200"/>
                <a:gd name="T19" fmla="*/ 1204 h 2083"/>
                <a:gd name="T20" fmla="*/ 1522 w 2200"/>
                <a:gd name="T21" fmla="*/ 1182 h 2083"/>
                <a:gd name="T22" fmla="*/ 1537 w 2200"/>
                <a:gd name="T23" fmla="*/ 1249 h 2083"/>
                <a:gd name="T24" fmla="*/ 1536 w 2200"/>
                <a:gd name="T25" fmla="*/ 1879 h 2083"/>
                <a:gd name="T26" fmla="*/ 1512 w 2200"/>
                <a:gd name="T27" fmla="*/ 1962 h 2083"/>
                <a:gd name="T28" fmla="*/ 1476 w 2200"/>
                <a:gd name="T29" fmla="*/ 2015 h 2083"/>
                <a:gd name="T30" fmla="*/ 1389 w 2200"/>
                <a:gd name="T31" fmla="*/ 2071 h 2083"/>
                <a:gd name="T32" fmla="*/ 1322 w 2200"/>
                <a:gd name="T33" fmla="*/ 2083 h 2083"/>
                <a:gd name="T34" fmla="*/ 1243 w 2200"/>
                <a:gd name="T35" fmla="*/ 2067 h 2083"/>
                <a:gd name="T36" fmla="*/ 1175 w 2200"/>
                <a:gd name="T37" fmla="*/ 2022 h 2083"/>
                <a:gd name="T38" fmla="*/ 1124 w 2200"/>
                <a:gd name="T39" fmla="*/ 1947 h 2083"/>
                <a:gd name="T40" fmla="*/ 1105 w 2200"/>
                <a:gd name="T41" fmla="*/ 1844 h 2083"/>
                <a:gd name="T42" fmla="*/ 1015 w 2200"/>
                <a:gd name="T43" fmla="*/ 1776 h 2083"/>
                <a:gd name="T44" fmla="*/ 853 w 2200"/>
                <a:gd name="T45" fmla="*/ 1852 h 2083"/>
                <a:gd name="T46" fmla="*/ 663 w 2200"/>
                <a:gd name="T47" fmla="*/ 1888 h 2083"/>
                <a:gd name="T48" fmla="*/ 476 w 2200"/>
                <a:gd name="T49" fmla="*/ 1878 h 2083"/>
                <a:gd name="T50" fmla="*/ 313 w 2200"/>
                <a:gd name="T51" fmla="*/ 1818 h 2083"/>
                <a:gd name="T52" fmla="*/ 174 w 2200"/>
                <a:gd name="T53" fmla="*/ 1715 h 2083"/>
                <a:gd name="T54" fmla="*/ 72 w 2200"/>
                <a:gd name="T55" fmla="*/ 1578 h 2083"/>
                <a:gd name="T56" fmla="*/ 12 w 2200"/>
                <a:gd name="T57" fmla="*/ 1413 h 2083"/>
                <a:gd name="T58" fmla="*/ 1 w 2200"/>
                <a:gd name="T59" fmla="*/ 1224 h 2083"/>
                <a:gd name="T60" fmla="*/ 22 w 2200"/>
                <a:gd name="T61" fmla="*/ 1026 h 2083"/>
                <a:gd name="T62" fmla="*/ 56 w 2200"/>
                <a:gd name="T63" fmla="*/ 854 h 2083"/>
                <a:gd name="T64" fmla="*/ 90 w 2200"/>
                <a:gd name="T65" fmla="*/ 740 h 2083"/>
                <a:gd name="T66" fmla="*/ 135 w 2200"/>
                <a:gd name="T67" fmla="*/ 672 h 2083"/>
                <a:gd name="T68" fmla="*/ 187 w 2200"/>
                <a:gd name="T69" fmla="*/ 634 h 2083"/>
                <a:gd name="T70" fmla="*/ 238 w 2200"/>
                <a:gd name="T71" fmla="*/ 618 h 2083"/>
                <a:gd name="T72" fmla="*/ 261 w 2200"/>
                <a:gd name="T73" fmla="*/ 548 h 2083"/>
                <a:gd name="T74" fmla="*/ 325 w 2200"/>
                <a:gd name="T75" fmla="*/ 474 h 2083"/>
                <a:gd name="T76" fmla="*/ 376 w 2200"/>
                <a:gd name="T77" fmla="*/ 412 h 2083"/>
                <a:gd name="T78" fmla="*/ 372 w 2200"/>
                <a:gd name="T79" fmla="*/ 301 h 2083"/>
                <a:gd name="T80" fmla="*/ 415 w 2200"/>
                <a:gd name="T81" fmla="*/ 188 h 2083"/>
                <a:gd name="T82" fmla="*/ 500 w 2200"/>
                <a:gd name="T83" fmla="*/ 102 h 2083"/>
                <a:gd name="T84" fmla="*/ 614 w 2200"/>
                <a:gd name="T85" fmla="*/ 59 h 2083"/>
                <a:gd name="T86" fmla="*/ 738 w 2200"/>
                <a:gd name="T87" fmla="*/ 69 h 2083"/>
                <a:gd name="T88" fmla="*/ 845 w 2200"/>
                <a:gd name="T89" fmla="*/ 127 h 2083"/>
                <a:gd name="T90" fmla="*/ 918 w 2200"/>
                <a:gd name="T91" fmla="*/ 223 h 2083"/>
                <a:gd name="T92" fmla="*/ 945 w 2200"/>
                <a:gd name="T93" fmla="*/ 343 h 2083"/>
                <a:gd name="T94" fmla="*/ 925 w 2200"/>
                <a:gd name="T95" fmla="*/ 451 h 2083"/>
                <a:gd name="T96" fmla="*/ 867 w 2200"/>
                <a:gd name="T97" fmla="*/ 544 h 2083"/>
                <a:gd name="T98" fmla="*/ 940 w 2200"/>
                <a:gd name="T99" fmla="*/ 604 h 2083"/>
                <a:gd name="T100" fmla="*/ 997 w 2200"/>
                <a:gd name="T101" fmla="*/ 693 h 2083"/>
                <a:gd name="T102" fmla="*/ 1162 w 2200"/>
                <a:gd name="T103" fmla="*/ 598 h 2083"/>
                <a:gd name="T104" fmla="*/ 1278 w 2200"/>
                <a:gd name="T105" fmla="*/ 63 h 2083"/>
                <a:gd name="T106" fmla="*/ 1342 w 2200"/>
                <a:gd name="T107" fmla="*/ 1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0" h="2083">
                  <a:moveTo>
                    <a:pt x="1395" y="0"/>
                  </a:moveTo>
                  <a:lnTo>
                    <a:pt x="1404" y="1"/>
                  </a:lnTo>
                  <a:lnTo>
                    <a:pt x="1414" y="2"/>
                  </a:lnTo>
                  <a:lnTo>
                    <a:pt x="1423" y="3"/>
                  </a:lnTo>
                  <a:lnTo>
                    <a:pt x="2087" y="135"/>
                  </a:lnTo>
                  <a:lnTo>
                    <a:pt x="2114" y="144"/>
                  </a:lnTo>
                  <a:lnTo>
                    <a:pt x="2138" y="156"/>
                  </a:lnTo>
                  <a:lnTo>
                    <a:pt x="2159" y="174"/>
                  </a:lnTo>
                  <a:lnTo>
                    <a:pt x="2176" y="194"/>
                  </a:lnTo>
                  <a:lnTo>
                    <a:pt x="2189" y="219"/>
                  </a:lnTo>
                  <a:lnTo>
                    <a:pt x="2197" y="244"/>
                  </a:lnTo>
                  <a:lnTo>
                    <a:pt x="2200" y="271"/>
                  </a:lnTo>
                  <a:lnTo>
                    <a:pt x="2197" y="300"/>
                  </a:lnTo>
                  <a:lnTo>
                    <a:pt x="2102" y="799"/>
                  </a:lnTo>
                  <a:lnTo>
                    <a:pt x="2096" y="822"/>
                  </a:lnTo>
                  <a:lnTo>
                    <a:pt x="2085" y="843"/>
                  </a:lnTo>
                  <a:lnTo>
                    <a:pt x="2072" y="862"/>
                  </a:lnTo>
                  <a:lnTo>
                    <a:pt x="2078" y="880"/>
                  </a:lnTo>
                  <a:lnTo>
                    <a:pt x="2082" y="899"/>
                  </a:lnTo>
                  <a:lnTo>
                    <a:pt x="2084" y="918"/>
                  </a:lnTo>
                  <a:lnTo>
                    <a:pt x="2084" y="928"/>
                  </a:lnTo>
                  <a:lnTo>
                    <a:pt x="2081" y="957"/>
                  </a:lnTo>
                  <a:lnTo>
                    <a:pt x="2074" y="983"/>
                  </a:lnTo>
                  <a:lnTo>
                    <a:pt x="2061" y="1008"/>
                  </a:lnTo>
                  <a:lnTo>
                    <a:pt x="2044" y="1029"/>
                  </a:lnTo>
                  <a:lnTo>
                    <a:pt x="2023" y="1046"/>
                  </a:lnTo>
                  <a:lnTo>
                    <a:pt x="1999" y="1059"/>
                  </a:lnTo>
                  <a:lnTo>
                    <a:pt x="1686" y="1190"/>
                  </a:lnTo>
                  <a:lnTo>
                    <a:pt x="1655" y="1201"/>
                  </a:lnTo>
                  <a:lnTo>
                    <a:pt x="1623" y="1204"/>
                  </a:lnTo>
                  <a:lnTo>
                    <a:pt x="1600" y="1202"/>
                  </a:lnTo>
                  <a:lnTo>
                    <a:pt x="1579" y="1198"/>
                  </a:lnTo>
                  <a:lnTo>
                    <a:pt x="1522" y="1182"/>
                  </a:lnTo>
                  <a:lnTo>
                    <a:pt x="1529" y="1203"/>
                  </a:lnTo>
                  <a:lnTo>
                    <a:pt x="1534" y="1224"/>
                  </a:lnTo>
                  <a:lnTo>
                    <a:pt x="1537" y="1249"/>
                  </a:lnTo>
                  <a:lnTo>
                    <a:pt x="1538" y="1258"/>
                  </a:lnTo>
                  <a:lnTo>
                    <a:pt x="1538" y="1844"/>
                  </a:lnTo>
                  <a:lnTo>
                    <a:pt x="1536" y="1879"/>
                  </a:lnTo>
                  <a:lnTo>
                    <a:pt x="1531" y="1910"/>
                  </a:lnTo>
                  <a:lnTo>
                    <a:pt x="1522" y="1938"/>
                  </a:lnTo>
                  <a:lnTo>
                    <a:pt x="1512" y="1962"/>
                  </a:lnTo>
                  <a:lnTo>
                    <a:pt x="1500" y="1983"/>
                  </a:lnTo>
                  <a:lnTo>
                    <a:pt x="1488" y="2001"/>
                  </a:lnTo>
                  <a:lnTo>
                    <a:pt x="1476" y="2015"/>
                  </a:lnTo>
                  <a:lnTo>
                    <a:pt x="1450" y="2039"/>
                  </a:lnTo>
                  <a:lnTo>
                    <a:pt x="1421" y="2058"/>
                  </a:lnTo>
                  <a:lnTo>
                    <a:pt x="1389" y="2071"/>
                  </a:lnTo>
                  <a:lnTo>
                    <a:pt x="1356" y="2080"/>
                  </a:lnTo>
                  <a:lnTo>
                    <a:pt x="1322" y="2083"/>
                  </a:lnTo>
                  <a:lnTo>
                    <a:pt x="1322" y="2083"/>
                  </a:lnTo>
                  <a:lnTo>
                    <a:pt x="1295" y="2081"/>
                  </a:lnTo>
                  <a:lnTo>
                    <a:pt x="1270" y="2076"/>
                  </a:lnTo>
                  <a:lnTo>
                    <a:pt x="1243" y="2067"/>
                  </a:lnTo>
                  <a:lnTo>
                    <a:pt x="1219" y="2056"/>
                  </a:lnTo>
                  <a:lnTo>
                    <a:pt x="1196" y="2041"/>
                  </a:lnTo>
                  <a:lnTo>
                    <a:pt x="1175" y="2022"/>
                  </a:lnTo>
                  <a:lnTo>
                    <a:pt x="1155" y="2000"/>
                  </a:lnTo>
                  <a:lnTo>
                    <a:pt x="1138" y="1975"/>
                  </a:lnTo>
                  <a:lnTo>
                    <a:pt x="1124" y="1947"/>
                  </a:lnTo>
                  <a:lnTo>
                    <a:pt x="1114" y="1916"/>
                  </a:lnTo>
                  <a:lnTo>
                    <a:pt x="1108" y="1881"/>
                  </a:lnTo>
                  <a:lnTo>
                    <a:pt x="1105" y="1844"/>
                  </a:lnTo>
                  <a:lnTo>
                    <a:pt x="1105" y="1707"/>
                  </a:lnTo>
                  <a:lnTo>
                    <a:pt x="1063" y="1743"/>
                  </a:lnTo>
                  <a:lnTo>
                    <a:pt x="1015" y="1776"/>
                  </a:lnTo>
                  <a:lnTo>
                    <a:pt x="964" y="1805"/>
                  </a:lnTo>
                  <a:lnTo>
                    <a:pt x="910" y="1831"/>
                  </a:lnTo>
                  <a:lnTo>
                    <a:pt x="853" y="1852"/>
                  </a:lnTo>
                  <a:lnTo>
                    <a:pt x="791" y="1869"/>
                  </a:lnTo>
                  <a:lnTo>
                    <a:pt x="729" y="1880"/>
                  </a:lnTo>
                  <a:lnTo>
                    <a:pt x="663" y="1888"/>
                  </a:lnTo>
                  <a:lnTo>
                    <a:pt x="597" y="1891"/>
                  </a:lnTo>
                  <a:lnTo>
                    <a:pt x="536" y="1888"/>
                  </a:lnTo>
                  <a:lnTo>
                    <a:pt x="476" y="1878"/>
                  </a:lnTo>
                  <a:lnTo>
                    <a:pt x="419" y="1863"/>
                  </a:lnTo>
                  <a:lnTo>
                    <a:pt x="364" y="1843"/>
                  </a:lnTo>
                  <a:lnTo>
                    <a:pt x="313" y="1818"/>
                  </a:lnTo>
                  <a:lnTo>
                    <a:pt x="263" y="1788"/>
                  </a:lnTo>
                  <a:lnTo>
                    <a:pt x="217" y="1753"/>
                  </a:lnTo>
                  <a:lnTo>
                    <a:pt x="174" y="1715"/>
                  </a:lnTo>
                  <a:lnTo>
                    <a:pt x="136" y="1673"/>
                  </a:lnTo>
                  <a:lnTo>
                    <a:pt x="101" y="1627"/>
                  </a:lnTo>
                  <a:lnTo>
                    <a:pt x="72" y="1578"/>
                  </a:lnTo>
                  <a:lnTo>
                    <a:pt x="46" y="1525"/>
                  </a:lnTo>
                  <a:lnTo>
                    <a:pt x="26" y="1470"/>
                  </a:lnTo>
                  <a:lnTo>
                    <a:pt x="12" y="1413"/>
                  </a:lnTo>
                  <a:lnTo>
                    <a:pt x="3" y="1354"/>
                  </a:lnTo>
                  <a:lnTo>
                    <a:pt x="0" y="1294"/>
                  </a:lnTo>
                  <a:lnTo>
                    <a:pt x="1" y="1224"/>
                  </a:lnTo>
                  <a:lnTo>
                    <a:pt x="6" y="1157"/>
                  </a:lnTo>
                  <a:lnTo>
                    <a:pt x="14" y="1090"/>
                  </a:lnTo>
                  <a:lnTo>
                    <a:pt x="22" y="1026"/>
                  </a:lnTo>
                  <a:lnTo>
                    <a:pt x="33" y="964"/>
                  </a:lnTo>
                  <a:lnTo>
                    <a:pt x="44" y="907"/>
                  </a:lnTo>
                  <a:lnTo>
                    <a:pt x="56" y="854"/>
                  </a:lnTo>
                  <a:lnTo>
                    <a:pt x="67" y="807"/>
                  </a:lnTo>
                  <a:lnTo>
                    <a:pt x="77" y="771"/>
                  </a:lnTo>
                  <a:lnTo>
                    <a:pt x="90" y="740"/>
                  </a:lnTo>
                  <a:lnTo>
                    <a:pt x="104" y="714"/>
                  </a:lnTo>
                  <a:lnTo>
                    <a:pt x="119" y="691"/>
                  </a:lnTo>
                  <a:lnTo>
                    <a:pt x="135" y="672"/>
                  </a:lnTo>
                  <a:lnTo>
                    <a:pt x="152" y="656"/>
                  </a:lnTo>
                  <a:lnTo>
                    <a:pt x="170" y="643"/>
                  </a:lnTo>
                  <a:lnTo>
                    <a:pt x="187" y="634"/>
                  </a:lnTo>
                  <a:lnTo>
                    <a:pt x="205" y="626"/>
                  </a:lnTo>
                  <a:lnTo>
                    <a:pt x="222" y="621"/>
                  </a:lnTo>
                  <a:lnTo>
                    <a:pt x="238" y="618"/>
                  </a:lnTo>
                  <a:lnTo>
                    <a:pt x="238" y="616"/>
                  </a:lnTo>
                  <a:lnTo>
                    <a:pt x="247" y="580"/>
                  </a:lnTo>
                  <a:lnTo>
                    <a:pt x="261" y="548"/>
                  </a:lnTo>
                  <a:lnTo>
                    <a:pt x="279" y="520"/>
                  </a:lnTo>
                  <a:lnTo>
                    <a:pt x="301" y="495"/>
                  </a:lnTo>
                  <a:lnTo>
                    <a:pt x="325" y="474"/>
                  </a:lnTo>
                  <a:lnTo>
                    <a:pt x="354" y="457"/>
                  </a:lnTo>
                  <a:lnTo>
                    <a:pt x="386" y="445"/>
                  </a:lnTo>
                  <a:lnTo>
                    <a:pt x="376" y="412"/>
                  </a:lnTo>
                  <a:lnTo>
                    <a:pt x="370" y="378"/>
                  </a:lnTo>
                  <a:lnTo>
                    <a:pt x="369" y="343"/>
                  </a:lnTo>
                  <a:lnTo>
                    <a:pt x="372" y="301"/>
                  </a:lnTo>
                  <a:lnTo>
                    <a:pt x="381" y="261"/>
                  </a:lnTo>
                  <a:lnTo>
                    <a:pt x="396" y="223"/>
                  </a:lnTo>
                  <a:lnTo>
                    <a:pt x="415" y="188"/>
                  </a:lnTo>
                  <a:lnTo>
                    <a:pt x="439" y="155"/>
                  </a:lnTo>
                  <a:lnTo>
                    <a:pt x="468" y="127"/>
                  </a:lnTo>
                  <a:lnTo>
                    <a:pt x="500" y="102"/>
                  </a:lnTo>
                  <a:lnTo>
                    <a:pt x="536" y="83"/>
                  </a:lnTo>
                  <a:lnTo>
                    <a:pt x="574" y="69"/>
                  </a:lnTo>
                  <a:lnTo>
                    <a:pt x="614" y="59"/>
                  </a:lnTo>
                  <a:lnTo>
                    <a:pt x="656" y="56"/>
                  </a:lnTo>
                  <a:lnTo>
                    <a:pt x="698" y="59"/>
                  </a:lnTo>
                  <a:lnTo>
                    <a:pt x="738" y="69"/>
                  </a:lnTo>
                  <a:lnTo>
                    <a:pt x="778" y="83"/>
                  </a:lnTo>
                  <a:lnTo>
                    <a:pt x="812" y="102"/>
                  </a:lnTo>
                  <a:lnTo>
                    <a:pt x="845" y="127"/>
                  </a:lnTo>
                  <a:lnTo>
                    <a:pt x="874" y="155"/>
                  </a:lnTo>
                  <a:lnTo>
                    <a:pt x="898" y="188"/>
                  </a:lnTo>
                  <a:lnTo>
                    <a:pt x="918" y="223"/>
                  </a:lnTo>
                  <a:lnTo>
                    <a:pt x="933" y="261"/>
                  </a:lnTo>
                  <a:lnTo>
                    <a:pt x="941" y="301"/>
                  </a:lnTo>
                  <a:lnTo>
                    <a:pt x="945" y="343"/>
                  </a:lnTo>
                  <a:lnTo>
                    <a:pt x="943" y="380"/>
                  </a:lnTo>
                  <a:lnTo>
                    <a:pt x="937" y="416"/>
                  </a:lnTo>
                  <a:lnTo>
                    <a:pt x="925" y="451"/>
                  </a:lnTo>
                  <a:lnTo>
                    <a:pt x="911" y="484"/>
                  </a:lnTo>
                  <a:lnTo>
                    <a:pt x="891" y="515"/>
                  </a:lnTo>
                  <a:lnTo>
                    <a:pt x="867" y="544"/>
                  </a:lnTo>
                  <a:lnTo>
                    <a:pt x="893" y="561"/>
                  </a:lnTo>
                  <a:lnTo>
                    <a:pt x="917" y="581"/>
                  </a:lnTo>
                  <a:lnTo>
                    <a:pt x="940" y="604"/>
                  </a:lnTo>
                  <a:lnTo>
                    <a:pt x="962" y="631"/>
                  </a:lnTo>
                  <a:lnTo>
                    <a:pt x="981" y="660"/>
                  </a:lnTo>
                  <a:lnTo>
                    <a:pt x="997" y="693"/>
                  </a:lnTo>
                  <a:lnTo>
                    <a:pt x="1160" y="638"/>
                  </a:lnTo>
                  <a:lnTo>
                    <a:pt x="1160" y="618"/>
                  </a:lnTo>
                  <a:lnTo>
                    <a:pt x="1162" y="598"/>
                  </a:lnTo>
                  <a:lnTo>
                    <a:pt x="1258" y="114"/>
                  </a:lnTo>
                  <a:lnTo>
                    <a:pt x="1266" y="87"/>
                  </a:lnTo>
                  <a:lnTo>
                    <a:pt x="1278" y="63"/>
                  </a:lnTo>
                  <a:lnTo>
                    <a:pt x="1296" y="42"/>
                  </a:lnTo>
                  <a:lnTo>
                    <a:pt x="1317" y="24"/>
                  </a:lnTo>
                  <a:lnTo>
                    <a:pt x="1342" y="10"/>
                  </a:lnTo>
                  <a:lnTo>
                    <a:pt x="1368" y="3"/>
                  </a:lnTo>
                  <a:lnTo>
                    <a:pt x="139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Freeform 171"/>
            <p:cNvSpPr>
              <a:spLocks noEditPoints="1"/>
            </p:cNvSpPr>
            <p:nvPr/>
          </p:nvSpPr>
          <p:spPr bwMode="auto">
            <a:xfrm>
              <a:off x="1908175" y="4232275"/>
              <a:ext cx="244475" cy="409575"/>
            </a:xfrm>
            <a:custGeom>
              <a:avLst/>
              <a:gdLst>
                <a:gd name="T0" fmla="*/ 137 w 1076"/>
                <a:gd name="T1" fmla="*/ 382 h 1802"/>
                <a:gd name="T2" fmla="*/ 227 w 1076"/>
                <a:gd name="T3" fmla="*/ 398 h 1802"/>
                <a:gd name="T4" fmla="*/ 329 w 1076"/>
                <a:gd name="T5" fmla="*/ 425 h 1802"/>
                <a:gd name="T6" fmla="*/ 419 w 1076"/>
                <a:gd name="T7" fmla="*/ 453 h 1802"/>
                <a:gd name="T8" fmla="*/ 475 w 1076"/>
                <a:gd name="T9" fmla="*/ 482 h 1802"/>
                <a:gd name="T10" fmla="*/ 523 w 1076"/>
                <a:gd name="T11" fmla="*/ 528 h 1802"/>
                <a:gd name="T12" fmla="*/ 554 w 1076"/>
                <a:gd name="T13" fmla="*/ 599 h 1802"/>
                <a:gd name="T14" fmla="*/ 959 w 1076"/>
                <a:gd name="T15" fmla="*/ 984 h 1802"/>
                <a:gd name="T16" fmla="*/ 1004 w 1076"/>
                <a:gd name="T17" fmla="*/ 990 h 1802"/>
                <a:gd name="T18" fmla="*/ 1045 w 1076"/>
                <a:gd name="T19" fmla="*/ 1015 h 1802"/>
                <a:gd name="T20" fmla="*/ 1073 w 1076"/>
                <a:gd name="T21" fmla="*/ 1066 h 1802"/>
                <a:gd name="T22" fmla="*/ 1074 w 1076"/>
                <a:gd name="T23" fmla="*/ 1704 h 1802"/>
                <a:gd name="T24" fmla="*/ 1048 w 1076"/>
                <a:gd name="T25" fmla="*/ 1767 h 1802"/>
                <a:gd name="T26" fmla="*/ 1000 w 1076"/>
                <a:gd name="T27" fmla="*/ 1799 h 1802"/>
                <a:gd name="T28" fmla="*/ 945 w 1076"/>
                <a:gd name="T29" fmla="*/ 1799 h 1802"/>
                <a:gd name="T30" fmla="*/ 898 w 1076"/>
                <a:gd name="T31" fmla="*/ 1767 h 1802"/>
                <a:gd name="T32" fmla="*/ 871 w 1076"/>
                <a:gd name="T33" fmla="*/ 1704 h 1802"/>
                <a:gd name="T34" fmla="*/ 868 w 1076"/>
                <a:gd name="T35" fmla="*/ 1201 h 1802"/>
                <a:gd name="T36" fmla="*/ 862 w 1076"/>
                <a:gd name="T37" fmla="*/ 1196 h 1802"/>
                <a:gd name="T38" fmla="*/ 824 w 1076"/>
                <a:gd name="T39" fmla="*/ 1209 h 1802"/>
                <a:gd name="T40" fmla="*/ 735 w 1076"/>
                <a:gd name="T41" fmla="*/ 1235 h 1802"/>
                <a:gd name="T42" fmla="*/ 614 w 1076"/>
                <a:gd name="T43" fmla="*/ 1256 h 1802"/>
                <a:gd name="T44" fmla="*/ 501 w 1076"/>
                <a:gd name="T45" fmla="*/ 1259 h 1802"/>
                <a:gd name="T46" fmla="*/ 448 w 1076"/>
                <a:gd name="T47" fmla="*/ 1224 h 1802"/>
                <a:gd name="T48" fmla="*/ 408 w 1076"/>
                <a:gd name="T49" fmla="*/ 1165 h 1802"/>
                <a:gd name="T50" fmla="*/ 389 w 1076"/>
                <a:gd name="T51" fmla="*/ 1120 h 1802"/>
                <a:gd name="T52" fmla="*/ 375 w 1076"/>
                <a:gd name="T53" fmla="*/ 1075 h 1802"/>
                <a:gd name="T54" fmla="*/ 351 w 1076"/>
                <a:gd name="T55" fmla="*/ 977 h 1802"/>
                <a:gd name="T56" fmla="*/ 328 w 1076"/>
                <a:gd name="T57" fmla="*/ 823 h 1802"/>
                <a:gd name="T58" fmla="*/ 308 w 1076"/>
                <a:gd name="T59" fmla="*/ 691 h 1802"/>
                <a:gd name="T60" fmla="*/ 266 w 1076"/>
                <a:gd name="T61" fmla="*/ 615 h 1802"/>
                <a:gd name="T62" fmla="*/ 209 w 1076"/>
                <a:gd name="T63" fmla="*/ 563 h 1802"/>
                <a:gd name="T64" fmla="*/ 149 w 1076"/>
                <a:gd name="T65" fmla="*/ 529 h 1802"/>
                <a:gd name="T66" fmla="*/ 96 w 1076"/>
                <a:gd name="T67" fmla="*/ 507 h 1802"/>
                <a:gd name="T68" fmla="*/ 61 w 1076"/>
                <a:gd name="T69" fmla="*/ 493 h 1802"/>
                <a:gd name="T70" fmla="*/ 20 w 1076"/>
                <a:gd name="T71" fmla="*/ 476 h 1802"/>
                <a:gd name="T72" fmla="*/ 0 w 1076"/>
                <a:gd name="T73" fmla="*/ 469 h 1802"/>
                <a:gd name="T74" fmla="*/ 25 w 1076"/>
                <a:gd name="T75" fmla="*/ 413 h 1802"/>
                <a:gd name="T76" fmla="*/ 67 w 1076"/>
                <a:gd name="T77" fmla="*/ 385 h 1802"/>
                <a:gd name="T78" fmla="*/ 308 w 1076"/>
                <a:gd name="T79" fmla="*/ 0 h 1802"/>
                <a:gd name="T80" fmla="*/ 396 w 1076"/>
                <a:gd name="T81" fmla="*/ 24 h 1802"/>
                <a:gd name="T82" fmla="*/ 459 w 1076"/>
                <a:gd name="T83" fmla="*/ 88 h 1802"/>
                <a:gd name="T84" fmla="*/ 483 w 1076"/>
                <a:gd name="T85" fmla="*/ 176 h 1802"/>
                <a:gd name="T86" fmla="*/ 460 w 1076"/>
                <a:gd name="T87" fmla="*/ 266 h 1802"/>
                <a:gd name="T88" fmla="*/ 397 w 1076"/>
                <a:gd name="T89" fmla="*/ 330 h 1802"/>
                <a:gd name="T90" fmla="*/ 308 w 1076"/>
                <a:gd name="T91" fmla="*/ 355 h 1802"/>
                <a:gd name="T92" fmla="*/ 218 w 1076"/>
                <a:gd name="T93" fmla="*/ 330 h 1802"/>
                <a:gd name="T94" fmla="*/ 155 w 1076"/>
                <a:gd name="T95" fmla="*/ 266 h 1802"/>
                <a:gd name="T96" fmla="*/ 132 w 1076"/>
                <a:gd name="T97" fmla="*/ 176 h 1802"/>
                <a:gd name="T98" fmla="*/ 156 w 1076"/>
                <a:gd name="T99" fmla="*/ 88 h 1802"/>
                <a:gd name="T100" fmla="*/ 219 w 1076"/>
                <a:gd name="T101" fmla="*/ 24 h 1802"/>
                <a:gd name="T102" fmla="*/ 308 w 1076"/>
                <a:gd name="T103" fmla="*/ 0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6" h="1802">
                  <a:moveTo>
                    <a:pt x="99" y="379"/>
                  </a:moveTo>
                  <a:lnTo>
                    <a:pt x="115" y="380"/>
                  </a:lnTo>
                  <a:lnTo>
                    <a:pt x="137" y="382"/>
                  </a:lnTo>
                  <a:lnTo>
                    <a:pt x="164" y="386"/>
                  </a:lnTo>
                  <a:lnTo>
                    <a:pt x="194" y="392"/>
                  </a:lnTo>
                  <a:lnTo>
                    <a:pt x="227" y="398"/>
                  </a:lnTo>
                  <a:lnTo>
                    <a:pt x="261" y="407"/>
                  </a:lnTo>
                  <a:lnTo>
                    <a:pt x="295" y="415"/>
                  </a:lnTo>
                  <a:lnTo>
                    <a:pt x="329" y="425"/>
                  </a:lnTo>
                  <a:lnTo>
                    <a:pt x="362" y="434"/>
                  </a:lnTo>
                  <a:lnTo>
                    <a:pt x="392" y="444"/>
                  </a:lnTo>
                  <a:lnTo>
                    <a:pt x="419" y="453"/>
                  </a:lnTo>
                  <a:lnTo>
                    <a:pt x="441" y="463"/>
                  </a:lnTo>
                  <a:lnTo>
                    <a:pt x="458" y="471"/>
                  </a:lnTo>
                  <a:lnTo>
                    <a:pt x="475" y="482"/>
                  </a:lnTo>
                  <a:lnTo>
                    <a:pt x="492" y="494"/>
                  </a:lnTo>
                  <a:lnTo>
                    <a:pt x="508" y="510"/>
                  </a:lnTo>
                  <a:lnTo>
                    <a:pt x="523" y="528"/>
                  </a:lnTo>
                  <a:lnTo>
                    <a:pt x="535" y="549"/>
                  </a:lnTo>
                  <a:lnTo>
                    <a:pt x="547" y="572"/>
                  </a:lnTo>
                  <a:lnTo>
                    <a:pt x="554" y="599"/>
                  </a:lnTo>
                  <a:lnTo>
                    <a:pt x="558" y="627"/>
                  </a:lnTo>
                  <a:lnTo>
                    <a:pt x="592" y="984"/>
                  </a:lnTo>
                  <a:lnTo>
                    <a:pt x="959" y="984"/>
                  </a:lnTo>
                  <a:lnTo>
                    <a:pt x="974" y="984"/>
                  </a:lnTo>
                  <a:lnTo>
                    <a:pt x="988" y="986"/>
                  </a:lnTo>
                  <a:lnTo>
                    <a:pt x="1004" y="990"/>
                  </a:lnTo>
                  <a:lnTo>
                    <a:pt x="1019" y="995"/>
                  </a:lnTo>
                  <a:lnTo>
                    <a:pt x="1033" y="1003"/>
                  </a:lnTo>
                  <a:lnTo>
                    <a:pt x="1045" y="1015"/>
                  </a:lnTo>
                  <a:lnTo>
                    <a:pt x="1057" y="1029"/>
                  </a:lnTo>
                  <a:lnTo>
                    <a:pt x="1065" y="1046"/>
                  </a:lnTo>
                  <a:lnTo>
                    <a:pt x="1073" y="1066"/>
                  </a:lnTo>
                  <a:lnTo>
                    <a:pt x="1076" y="1090"/>
                  </a:lnTo>
                  <a:lnTo>
                    <a:pt x="1076" y="1676"/>
                  </a:lnTo>
                  <a:lnTo>
                    <a:pt x="1074" y="1704"/>
                  </a:lnTo>
                  <a:lnTo>
                    <a:pt x="1069" y="1729"/>
                  </a:lnTo>
                  <a:lnTo>
                    <a:pt x="1059" y="1749"/>
                  </a:lnTo>
                  <a:lnTo>
                    <a:pt x="1048" y="1767"/>
                  </a:lnTo>
                  <a:lnTo>
                    <a:pt x="1033" y="1781"/>
                  </a:lnTo>
                  <a:lnTo>
                    <a:pt x="1017" y="1791"/>
                  </a:lnTo>
                  <a:lnTo>
                    <a:pt x="1000" y="1799"/>
                  </a:lnTo>
                  <a:lnTo>
                    <a:pt x="982" y="1802"/>
                  </a:lnTo>
                  <a:lnTo>
                    <a:pt x="963" y="1802"/>
                  </a:lnTo>
                  <a:lnTo>
                    <a:pt x="945" y="1799"/>
                  </a:lnTo>
                  <a:lnTo>
                    <a:pt x="928" y="1791"/>
                  </a:lnTo>
                  <a:lnTo>
                    <a:pt x="912" y="1781"/>
                  </a:lnTo>
                  <a:lnTo>
                    <a:pt x="898" y="1767"/>
                  </a:lnTo>
                  <a:lnTo>
                    <a:pt x="886" y="1750"/>
                  </a:lnTo>
                  <a:lnTo>
                    <a:pt x="876" y="1729"/>
                  </a:lnTo>
                  <a:lnTo>
                    <a:pt x="871" y="1704"/>
                  </a:lnTo>
                  <a:lnTo>
                    <a:pt x="869" y="1676"/>
                  </a:lnTo>
                  <a:lnTo>
                    <a:pt x="869" y="1204"/>
                  </a:lnTo>
                  <a:lnTo>
                    <a:pt x="868" y="1201"/>
                  </a:lnTo>
                  <a:lnTo>
                    <a:pt x="867" y="1198"/>
                  </a:lnTo>
                  <a:lnTo>
                    <a:pt x="864" y="1197"/>
                  </a:lnTo>
                  <a:lnTo>
                    <a:pt x="862" y="1196"/>
                  </a:lnTo>
                  <a:lnTo>
                    <a:pt x="858" y="1197"/>
                  </a:lnTo>
                  <a:lnTo>
                    <a:pt x="844" y="1202"/>
                  </a:lnTo>
                  <a:lnTo>
                    <a:pt x="824" y="1209"/>
                  </a:lnTo>
                  <a:lnTo>
                    <a:pt x="798" y="1217"/>
                  </a:lnTo>
                  <a:lnTo>
                    <a:pt x="769" y="1226"/>
                  </a:lnTo>
                  <a:lnTo>
                    <a:pt x="735" y="1235"/>
                  </a:lnTo>
                  <a:lnTo>
                    <a:pt x="698" y="1243"/>
                  </a:lnTo>
                  <a:lnTo>
                    <a:pt x="658" y="1251"/>
                  </a:lnTo>
                  <a:lnTo>
                    <a:pt x="614" y="1256"/>
                  </a:lnTo>
                  <a:lnTo>
                    <a:pt x="570" y="1260"/>
                  </a:lnTo>
                  <a:lnTo>
                    <a:pt x="523" y="1261"/>
                  </a:lnTo>
                  <a:lnTo>
                    <a:pt x="501" y="1259"/>
                  </a:lnTo>
                  <a:lnTo>
                    <a:pt x="482" y="1251"/>
                  </a:lnTo>
                  <a:lnTo>
                    <a:pt x="464" y="1239"/>
                  </a:lnTo>
                  <a:lnTo>
                    <a:pt x="448" y="1224"/>
                  </a:lnTo>
                  <a:lnTo>
                    <a:pt x="434" y="1206"/>
                  </a:lnTo>
                  <a:lnTo>
                    <a:pt x="420" y="1186"/>
                  </a:lnTo>
                  <a:lnTo>
                    <a:pt x="408" y="1165"/>
                  </a:lnTo>
                  <a:lnTo>
                    <a:pt x="399" y="1144"/>
                  </a:lnTo>
                  <a:lnTo>
                    <a:pt x="390" y="1123"/>
                  </a:lnTo>
                  <a:lnTo>
                    <a:pt x="389" y="1120"/>
                  </a:lnTo>
                  <a:lnTo>
                    <a:pt x="386" y="1111"/>
                  </a:lnTo>
                  <a:lnTo>
                    <a:pt x="381" y="1096"/>
                  </a:lnTo>
                  <a:lnTo>
                    <a:pt x="375" y="1075"/>
                  </a:lnTo>
                  <a:lnTo>
                    <a:pt x="367" y="1049"/>
                  </a:lnTo>
                  <a:lnTo>
                    <a:pt x="360" y="1016"/>
                  </a:lnTo>
                  <a:lnTo>
                    <a:pt x="351" y="977"/>
                  </a:lnTo>
                  <a:lnTo>
                    <a:pt x="343" y="932"/>
                  </a:lnTo>
                  <a:lnTo>
                    <a:pt x="334" y="881"/>
                  </a:lnTo>
                  <a:lnTo>
                    <a:pt x="328" y="823"/>
                  </a:lnTo>
                  <a:lnTo>
                    <a:pt x="322" y="758"/>
                  </a:lnTo>
                  <a:lnTo>
                    <a:pt x="317" y="723"/>
                  </a:lnTo>
                  <a:lnTo>
                    <a:pt x="308" y="691"/>
                  </a:lnTo>
                  <a:lnTo>
                    <a:pt x="296" y="662"/>
                  </a:lnTo>
                  <a:lnTo>
                    <a:pt x="283" y="637"/>
                  </a:lnTo>
                  <a:lnTo>
                    <a:pt x="266" y="615"/>
                  </a:lnTo>
                  <a:lnTo>
                    <a:pt x="248" y="596"/>
                  </a:lnTo>
                  <a:lnTo>
                    <a:pt x="229" y="579"/>
                  </a:lnTo>
                  <a:lnTo>
                    <a:pt x="209" y="563"/>
                  </a:lnTo>
                  <a:lnTo>
                    <a:pt x="189" y="550"/>
                  </a:lnTo>
                  <a:lnTo>
                    <a:pt x="168" y="540"/>
                  </a:lnTo>
                  <a:lnTo>
                    <a:pt x="149" y="529"/>
                  </a:lnTo>
                  <a:lnTo>
                    <a:pt x="130" y="521"/>
                  </a:lnTo>
                  <a:lnTo>
                    <a:pt x="112" y="513"/>
                  </a:lnTo>
                  <a:lnTo>
                    <a:pt x="96" y="507"/>
                  </a:lnTo>
                  <a:lnTo>
                    <a:pt x="86" y="504"/>
                  </a:lnTo>
                  <a:lnTo>
                    <a:pt x="75" y="498"/>
                  </a:lnTo>
                  <a:lnTo>
                    <a:pt x="61" y="493"/>
                  </a:lnTo>
                  <a:lnTo>
                    <a:pt x="46" y="487"/>
                  </a:lnTo>
                  <a:lnTo>
                    <a:pt x="32" y="482"/>
                  </a:lnTo>
                  <a:lnTo>
                    <a:pt x="20" y="476"/>
                  </a:lnTo>
                  <a:lnTo>
                    <a:pt x="9" y="472"/>
                  </a:lnTo>
                  <a:lnTo>
                    <a:pt x="2" y="469"/>
                  </a:lnTo>
                  <a:lnTo>
                    <a:pt x="0" y="469"/>
                  </a:lnTo>
                  <a:lnTo>
                    <a:pt x="6" y="446"/>
                  </a:lnTo>
                  <a:lnTo>
                    <a:pt x="14" y="428"/>
                  </a:lnTo>
                  <a:lnTo>
                    <a:pt x="25" y="413"/>
                  </a:lnTo>
                  <a:lnTo>
                    <a:pt x="39" y="400"/>
                  </a:lnTo>
                  <a:lnTo>
                    <a:pt x="52" y="392"/>
                  </a:lnTo>
                  <a:lnTo>
                    <a:pt x="67" y="385"/>
                  </a:lnTo>
                  <a:lnTo>
                    <a:pt x="83" y="381"/>
                  </a:lnTo>
                  <a:lnTo>
                    <a:pt x="99" y="379"/>
                  </a:lnTo>
                  <a:close/>
                  <a:moveTo>
                    <a:pt x="308" y="0"/>
                  </a:moveTo>
                  <a:lnTo>
                    <a:pt x="339" y="3"/>
                  </a:lnTo>
                  <a:lnTo>
                    <a:pt x="368" y="11"/>
                  </a:lnTo>
                  <a:lnTo>
                    <a:pt x="396" y="24"/>
                  </a:lnTo>
                  <a:lnTo>
                    <a:pt x="421" y="42"/>
                  </a:lnTo>
                  <a:lnTo>
                    <a:pt x="442" y="63"/>
                  </a:lnTo>
                  <a:lnTo>
                    <a:pt x="459" y="88"/>
                  </a:lnTo>
                  <a:lnTo>
                    <a:pt x="472" y="115"/>
                  </a:lnTo>
                  <a:lnTo>
                    <a:pt x="480" y="145"/>
                  </a:lnTo>
                  <a:lnTo>
                    <a:pt x="483" y="176"/>
                  </a:lnTo>
                  <a:lnTo>
                    <a:pt x="481" y="208"/>
                  </a:lnTo>
                  <a:lnTo>
                    <a:pt x="473" y="239"/>
                  </a:lnTo>
                  <a:lnTo>
                    <a:pt x="460" y="266"/>
                  </a:lnTo>
                  <a:lnTo>
                    <a:pt x="443" y="290"/>
                  </a:lnTo>
                  <a:lnTo>
                    <a:pt x="422" y="313"/>
                  </a:lnTo>
                  <a:lnTo>
                    <a:pt x="397" y="330"/>
                  </a:lnTo>
                  <a:lnTo>
                    <a:pt x="369" y="343"/>
                  </a:lnTo>
                  <a:lnTo>
                    <a:pt x="340" y="352"/>
                  </a:lnTo>
                  <a:lnTo>
                    <a:pt x="308" y="355"/>
                  </a:lnTo>
                  <a:lnTo>
                    <a:pt x="275" y="352"/>
                  </a:lnTo>
                  <a:lnTo>
                    <a:pt x="246" y="343"/>
                  </a:lnTo>
                  <a:lnTo>
                    <a:pt x="218" y="330"/>
                  </a:lnTo>
                  <a:lnTo>
                    <a:pt x="194" y="313"/>
                  </a:lnTo>
                  <a:lnTo>
                    <a:pt x="173" y="290"/>
                  </a:lnTo>
                  <a:lnTo>
                    <a:pt x="155" y="266"/>
                  </a:lnTo>
                  <a:lnTo>
                    <a:pt x="142" y="239"/>
                  </a:lnTo>
                  <a:lnTo>
                    <a:pt x="134" y="208"/>
                  </a:lnTo>
                  <a:lnTo>
                    <a:pt x="132" y="176"/>
                  </a:lnTo>
                  <a:lnTo>
                    <a:pt x="135" y="145"/>
                  </a:lnTo>
                  <a:lnTo>
                    <a:pt x="143" y="115"/>
                  </a:lnTo>
                  <a:lnTo>
                    <a:pt x="156" y="88"/>
                  </a:lnTo>
                  <a:lnTo>
                    <a:pt x="174" y="63"/>
                  </a:lnTo>
                  <a:lnTo>
                    <a:pt x="195" y="42"/>
                  </a:lnTo>
                  <a:lnTo>
                    <a:pt x="219" y="24"/>
                  </a:lnTo>
                  <a:lnTo>
                    <a:pt x="247" y="11"/>
                  </a:lnTo>
                  <a:lnTo>
                    <a:pt x="276" y="3"/>
                  </a:lnTo>
                  <a:lnTo>
                    <a:pt x="30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Freeform 172"/>
            <p:cNvSpPr>
              <a:spLocks noEditPoints="1"/>
            </p:cNvSpPr>
            <p:nvPr/>
          </p:nvSpPr>
          <p:spPr bwMode="auto">
            <a:xfrm>
              <a:off x="1854200" y="4219575"/>
              <a:ext cx="449263" cy="377825"/>
            </a:xfrm>
            <a:custGeom>
              <a:avLst/>
              <a:gdLst>
                <a:gd name="T0" fmla="*/ 1838 w 1975"/>
                <a:gd name="T1" fmla="*/ 780 h 1665"/>
                <a:gd name="T2" fmla="*/ 1859 w 1975"/>
                <a:gd name="T3" fmla="*/ 807 h 1665"/>
                <a:gd name="T4" fmla="*/ 1852 w 1975"/>
                <a:gd name="T5" fmla="*/ 837 h 1665"/>
                <a:gd name="T6" fmla="*/ 1514 w 1975"/>
                <a:gd name="T7" fmla="*/ 978 h 1665"/>
                <a:gd name="T8" fmla="*/ 912 w 1975"/>
                <a:gd name="T9" fmla="*/ 690 h 1665"/>
                <a:gd name="T10" fmla="*/ 163 w 1975"/>
                <a:gd name="T11" fmla="*/ 615 h 1665"/>
                <a:gd name="T12" fmla="*/ 210 w 1975"/>
                <a:gd name="T13" fmla="*/ 626 h 1665"/>
                <a:gd name="T14" fmla="*/ 321 w 1975"/>
                <a:gd name="T15" fmla="*/ 672 h 1665"/>
                <a:gd name="T16" fmla="*/ 399 w 1975"/>
                <a:gd name="T17" fmla="*/ 715 h 1665"/>
                <a:gd name="T18" fmla="*/ 444 w 1975"/>
                <a:gd name="T19" fmla="*/ 772 h 1665"/>
                <a:gd name="T20" fmla="*/ 460 w 1975"/>
                <a:gd name="T21" fmla="*/ 860 h 1665"/>
                <a:gd name="T22" fmla="*/ 473 w 1975"/>
                <a:gd name="T23" fmla="*/ 975 h 1665"/>
                <a:gd name="T24" fmla="*/ 495 w 1975"/>
                <a:gd name="T25" fmla="*/ 1095 h 1665"/>
                <a:gd name="T26" fmla="*/ 529 w 1975"/>
                <a:gd name="T27" fmla="*/ 1211 h 1665"/>
                <a:gd name="T28" fmla="*/ 577 w 1975"/>
                <a:gd name="T29" fmla="*/ 1309 h 1665"/>
                <a:gd name="T30" fmla="*/ 642 w 1975"/>
                <a:gd name="T31" fmla="*/ 1383 h 1665"/>
                <a:gd name="T32" fmla="*/ 728 w 1975"/>
                <a:gd name="T33" fmla="*/ 1420 h 1665"/>
                <a:gd name="T34" fmla="*/ 881 w 1975"/>
                <a:gd name="T35" fmla="*/ 1414 h 1665"/>
                <a:gd name="T36" fmla="*/ 990 w 1975"/>
                <a:gd name="T37" fmla="*/ 1395 h 1665"/>
                <a:gd name="T38" fmla="*/ 996 w 1975"/>
                <a:gd name="T39" fmla="*/ 1401 h 1665"/>
                <a:gd name="T40" fmla="*/ 974 w 1975"/>
                <a:gd name="T41" fmla="*/ 1444 h 1665"/>
                <a:gd name="T42" fmla="*/ 882 w 1975"/>
                <a:gd name="T43" fmla="*/ 1541 h 1665"/>
                <a:gd name="T44" fmla="*/ 753 w 1975"/>
                <a:gd name="T45" fmla="*/ 1614 h 1665"/>
                <a:gd name="T46" fmla="*/ 599 w 1975"/>
                <a:gd name="T47" fmla="*/ 1656 h 1665"/>
                <a:gd name="T48" fmla="*/ 428 w 1975"/>
                <a:gd name="T49" fmla="*/ 1662 h 1665"/>
                <a:gd name="T50" fmla="*/ 271 w 1975"/>
                <a:gd name="T51" fmla="*/ 1615 h 1665"/>
                <a:gd name="T52" fmla="*/ 142 w 1975"/>
                <a:gd name="T53" fmla="*/ 1523 h 1665"/>
                <a:gd name="T54" fmla="*/ 50 w 1975"/>
                <a:gd name="T55" fmla="*/ 1393 h 1665"/>
                <a:gd name="T56" fmla="*/ 3 w 1975"/>
                <a:gd name="T57" fmla="*/ 1237 h 1665"/>
                <a:gd name="T58" fmla="*/ 7 w 1975"/>
                <a:gd name="T59" fmla="*/ 1035 h 1665"/>
                <a:gd name="T60" fmla="*/ 39 w 1975"/>
                <a:gd name="T61" fmla="*/ 833 h 1665"/>
                <a:gd name="T62" fmla="*/ 73 w 1975"/>
                <a:gd name="T63" fmla="*/ 692 h 1665"/>
                <a:gd name="T64" fmla="*/ 106 w 1975"/>
                <a:gd name="T65" fmla="*/ 635 h 1665"/>
                <a:gd name="T66" fmla="*/ 148 w 1975"/>
                <a:gd name="T67" fmla="*/ 616 h 1665"/>
                <a:gd name="T68" fmla="*/ 1242 w 1975"/>
                <a:gd name="T69" fmla="*/ 467 h 1665"/>
                <a:gd name="T70" fmla="*/ 1317 w 1975"/>
                <a:gd name="T71" fmla="*/ 88 h 1665"/>
                <a:gd name="T72" fmla="*/ 1963 w 1975"/>
                <a:gd name="T73" fmla="*/ 136 h 1665"/>
                <a:gd name="T74" fmla="*/ 1975 w 1975"/>
                <a:gd name="T75" fmla="*/ 166 h 1665"/>
                <a:gd name="T76" fmla="*/ 1868 w 1975"/>
                <a:gd name="T77" fmla="*/ 682 h 1665"/>
                <a:gd name="T78" fmla="*/ 1182 w 1975"/>
                <a:gd name="T79" fmla="*/ 540 h 1665"/>
                <a:gd name="T80" fmla="*/ 1160 w 1975"/>
                <a:gd name="T81" fmla="*/ 518 h 1665"/>
                <a:gd name="T82" fmla="*/ 1260 w 1975"/>
                <a:gd name="T83" fmla="*/ 13 h 1665"/>
                <a:gd name="T84" fmla="*/ 1289 w 1975"/>
                <a:gd name="T85" fmla="*/ 0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5" h="1665">
                  <a:moveTo>
                    <a:pt x="1123" y="619"/>
                  </a:moveTo>
                  <a:lnTo>
                    <a:pt x="1126" y="619"/>
                  </a:lnTo>
                  <a:lnTo>
                    <a:pt x="1838" y="780"/>
                  </a:lnTo>
                  <a:lnTo>
                    <a:pt x="1850" y="785"/>
                  </a:lnTo>
                  <a:lnTo>
                    <a:pt x="1857" y="794"/>
                  </a:lnTo>
                  <a:lnTo>
                    <a:pt x="1859" y="807"/>
                  </a:lnTo>
                  <a:lnTo>
                    <a:pt x="1859" y="816"/>
                  </a:lnTo>
                  <a:lnTo>
                    <a:pt x="1857" y="828"/>
                  </a:lnTo>
                  <a:lnTo>
                    <a:pt x="1852" y="837"/>
                  </a:lnTo>
                  <a:lnTo>
                    <a:pt x="1842" y="843"/>
                  </a:lnTo>
                  <a:lnTo>
                    <a:pt x="1531" y="974"/>
                  </a:lnTo>
                  <a:lnTo>
                    <a:pt x="1514" y="978"/>
                  </a:lnTo>
                  <a:lnTo>
                    <a:pt x="1497" y="976"/>
                  </a:lnTo>
                  <a:lnTo>
                    <a:pt x="923" y="816"/>
                  </a:lnTo>
                  <a:lnTo>
                    <a:pt x="912" y="690"/>
                  </a:lnTo>
                  <a:lnTo>
                    <a:pt x="1119" y="619"/>
                  </a:lnTo>
                  <a:lnTo>
                    <a:pt x="1123" y="619"/>
                  </a:lnTo>
                  <a:close/>
                  <a:moveTo>
                    <a:pt x="163" y="615"/>
                  </a:moveTo>
                  <a:lnTo>
                    <a:pt x="179" y="617"/>
                  </a:lnTo>
                  <a:lnTo>
                    <a:pt x="194" y="621"/>
                  </a:lnTo>
                  <a:lnTo>
                    <a:pt x="210" y="626"/>
                  </a:lnTo>
                  <a:lnTo>
                    <a:pt x="251" y="642"/>
                  </a:lnTo>
                  <a:lnTo>
                    <a:pt x="288" y="657"/>
                  </a:lnTo>
                  <a:lnTo>
                    <a:pt x="321" y="672"/>
                  </a:lnTo>
                  <a:lnTo>
                    <a:pt x="351" y="686"/>
                  </a:lnTo>
                  <a:lnTo>
                    <a:pt x="377" y="699"/>
                  </a:lnTo>
                  <a:lnTo>
                    <a:pt x="399" y="715"/>
                  </a:lnTo>
                  <a:lnTo>
                    <a:pt x="417" y="732"/>
                  </a:lnTo>
                  <a:lnTo>
                    <a:pt x="433" y="751"/>
                  </a:lnTo>
                  <a:lnTo>
                    <a:pt x="444" y="772"/>
                  </a:lnTo>
                  <a:lnTo>
                    <a:pt x="452" y="796"/>
                  </a:lnTo>
                  <a:lnTo>
                    <a:pt x="456" y="825"/>
                  </a:lnTo>
                  <a:lnTo>
                    <a:pt x="460" y="860"/>
                  </a:lnTo>
                  <a:lnTo>
                    <a:pt x="463" y="897"/>
                  </a:lnTo>
                  <a:lnTo>
                    <a:pt x="468" y="936"/>
                  </a:lnTo>
                  <a:lnTo>
                    <a:pt x="473" y="975"/>
                  </a:lnTo>
                  <a:lnTo>
                    <a:pt x="480" y="1015"/>
                  </a:lnTo>
                  <a:lnTo>
                    <a:pt x="487" y="1055"/>
                  </a:lnTo>
                  <a:lnTo>
                    <a:pt x="495" y="1095"/>
                  </a:lnTo>
                  <a:lnTo>
                    <a:pt x="505" y="1134"/>
                  </a:lnTo>
                  <a:lnTo>
                    <a:pt x="517" y="1172"/>
                  </a:lnTo>
                  <a:lnTo>
                    <a:pt x="529" y="1211"/>
                  </a:lnTo>
                  <a:lnTo>
                    <a:pt x="543" y="1245"/>
                  </a:lnTo>
                  <a:lnTo>
                    <a:pt x="559" y="1278"/>
                  </a:lnTo>
                  <a:lnTo>
                    <a:pt x="577" y="1309"/>
                  </a:lnTo>
                  <a:lnTo>
                    <a:pt x="597" y="1337"/>
                  </a:lnTo>
                  <a:lnTo>
                    <a:pt x="619" y="1362"/>
                  </a:lnTo>
                  <a:lnTo>
                    <a:pt x="642" y="1383"/>
                  </a:lnTo>
                  <a:lnTo>
                    <a:pt x="669" y="1400"/>
                  </a:lnTo>
                  <a:lnTo>
                    <a:pt x="697" y="1412"/>
                  </a:lnTo>
                  <a:lnTo>
                    <a:pt x="728" y="1420"/>
                  </a:lnTo>
                  <a:lnTo>
                    <a:pt x="761" y="1423"/>
                  </a:lnTo>
                  <a:lnTo>
                    <a:pt x="823" y="1421"/>
                  </a:lnTo>
                  <a:lnTo>
                    <a:pt x="881" y="1414"/>
                  </a:lnTo>
                  <a:lnTo>
                    <a:pt x="937" y="1406"/>
                  </a:lnTo>
                  <a:lnTo>
                    <a:pt x="988" y="1395"/>
                  </a:lnTo>
                  <a:lnTo>
                    <a:pt x="990" y="1395"/>
                  </a:lnTo>
                  <a:lnTo>
                    <a:pt x="993" y="1396"/>
                  </a:lnTo>
                  <a:lnTo>
                    <a:pt x="995" y="1399"/>
                  </a:lnTo>
                  <a:lnTo>
                    <a:pt x="996" y="1401"/>
                  </a:lnTo>
                  <a:lnTo>
                    <a:pt x="997" y="1404"/>
                  </a:lnTo>
                  <a:lnTo>
                    <a:pt x="996" y="1407"/>
                  </a:lnTo>
                  <a:lnTo>
                    <a:pt x="974" y="1444"/>
                  </a:lnTo>
                  <a:lnTo>
                    <a:pt x="948" y="1479"/>
                  </a:lnTo>
                  <a:lnTo>
                    <a:pt x="917" y="1512"/>
                  </a:lnTo>
                  <a:lnTo>
                    <a:pt x="882" y="1541"/>
                  </a:lnTo>
                  <a:lnTo>
                    <a:pt x="842" y="1569"/>
                  </a:lnTo>
                  <a:lnTo>
                    <a:pt x="800" y="1593"/>
                  </a:lnTo>
                  <a:lnTo>
                    <a:pt x="753" y="1614"/>
                  </a:lnTo>
                  <a:lnTo>
                    <a:pt x="705" y="1632"/>
                  </a:lnTo>
                  <a:lnTo>
                    <a:pt x="653" y="1646"/>
                  </a:lnTo>
                  <a:lnTo>
                    <a:pt x="599" y="1656"/>
                  </a:lnTo>
                  <a:lnTo>
                    <a:pt x="542" y="1663"/>
                  </a:lnTo>
                  <a:lnTo>
                    <a:pt x="485" y="1665"/>
                  </a:lnTo>
                  <a:lnTo>
                    <a:pt x="428" y="1662"/>
                  </a:lnTo>
                  <a:lnTo>
                    <a:pt x="373" y="1652"/>
                  </a:lnTo>
                  <a:lnTo>
                    <a:pt x="321" y="1636"/>
                  </a:lnTo>
                  <a:lnTo>
                    <a:pt x="271" y="1615"/>
                  </a:lnTo>
                  <a:lnTo>
                    <a:pt x="225" y="1590"/>
                  </a:lnTo>
                  <a:lnTo>
                    <a:pt x="182" y="1558"/>
                  </a:lnTo>
                  <a:lnTo>
                    <a:pt x="142" y="1523"/>
                  </a:lnTo>
                  <a:lnTo>
                    <a:pt x="107" y="1483"/>
                  </a:lnTo>
                  <a:lnTo>
                    <a:pt x="76" y="1440"/>
                  </a:lnTo>
                  <a:lnTo>
                    <a:pt x="50" y="1393"/>
                  </a:lnTo>
                  <a:lnTo>
                    <a:pt x="29" y="1344"/>
                  </a:lnTo>
                  <a:lnTo>
                    <a:pt x="13" y="1292"/>
                  </a:lnTo>
                  <a:lnTo>
                    <a:pt x="3" y="1237"/>
                  </a:lnTo>
                  <a:lnTo>
                    <a:pt x="0" y="1181"/>
                  </a:lnTo>
                  <a:lnTo>
                    <a:pt x="2" y="1107"/>
                  </a:lnTo>
                  <a:lnTo>
                    <a:pt x="7" y="1035"/>
                  </a:lnTo>
                  <a:lnTo>
                    <a:pt x="17" y="964"/>
                  </a:lnTo>
                  <a:lnTo>
                    <a:pt x="27" y="897"/>
                  </a:lnTo>
                  <a:lnTo>
                    <a:pt x="39" y="833"/>
                  </a:lnTo>
                  <a:lnTo>
                    <a:pt x="52" y="774"/>
                  </a:lnTo>
                  <a:lnTo>
                    <a:pt x="64" y="720"/>
                  </a:lnTo>
                  <a:lnTo>
                    <a:pt x="73" y="692"/>
                  </a:lnTo>
                  <a:lnTo>
                    <a:pt x="82" y="668"/>
                  </a:lnTo>
                  <a:lnTo>
                    <a:pt x="94" y="650"/>
                  </a:lnTo>
                  <a:lnTo>
                    <a:pt x="106" y="635"/>
                  </a:lnTo>
                  <a:lnTo>
                    <a:pt x="119" y="625"/>
                  </a:lnTo>
                  <a:lnTo>
                    <a:pt x="133" y="619"/>
                  </a:lnTo>
                  <a:lnTo>
                    <a:pt x="148" y="616"/>
                  </a:lnTo>
                  <a:lnTo>
                    <a:pt x="163" y="615"/>
                  </a:lnTo>
                  <a:close/>
                  <a:moveTo>
                    <a:pt x="1317" y="88"/>
                  </a:moveTo>
                  <a:lnTo>
                    <a:pt x="1242" y="467"/>
                  </a:lnTo>
                  <a:lnTo>
                    <a:pt x="1806" y="591"/>
                  </a:lnTo>
                  <a:lnTo>
                    <a:pt x="1881" y="201"/>
                  </a:lnTo>
                  <a:lnTo>
                    <a:pt x="1317" y="88"/>
                  </a:lnTo>
                  <a:close/>
                  <a:moveTo>
                    <a:pt x="1289" y="0"/>
                  </a:moveTo>
                  <a:lnTo>
                    <a:pt x="1953" y="132"/>
                  </a:lnTo>
                  <a:lnTo>
                    <a:pt x="1963" y="136"/>
                  </a:lnTo>
                  <a:lnTo>
                    <a:pt x="1971" y="145"/>
                  </a:lnTo>
                  <a:lnTo>
                    <a:pt x="1975" y="154"/>
                  </a:lnTo>
                  <a:lnTo>
                    <a:pt x="1975" y="166"/>
                  </a:lnTo>
                  <a:lnTo>
                    <a:pt x="1879" y="664"/>
                  </a:lnTo>
                  <a:lnTo>
                    <a:pt x="1875" y="675"/>
                  </a:lnTo>
                  <a:lnTo>
                    <a:pt x="1868" y="682"/>
                  </a:lnTo>
                  <a:lnTo>
                    <a:pt x="1857" y="687"/>
                  </a:lnTo>
                  <a:lnTo>
                    <a:pt x="1847" y="687"/>
                  </a:lnTo>
                  <a:lnTo>
                    <a:pt x="1182" y="540"/>
                  </a:lnTo>
                  <a:lnTo>
                    <a:pt x="1171" y="535"/>
                  </a:lnTo>
                  <a:lnTo>
                    <a:pt x="1164" y="528"/>
                  </a:lnTo>
                  <a:lnTo>
                    <a:pt x="1160" y="518"/>
                  </a:lnTo>
                  <a:lnTo>
                    <a:pt x="1160" y="507"/>
                  </a:lnTo>
                  <a:lnTo>
                    <a:pt x="1256" y="22"/>
                  </a:lnTo>
                  <a:lnTo>
                    <a:pt x="1260" y="13"/>
                  </a:lnTo>
                  <a:lnTo>
                    <a:pt x="1268" y="4"/>
                  </a:lnTo>
                  <a:lnTo>
                    <a:pt x="1278" y="0"/>
                  </a:lnTo>
                  <a:lnTo>
                    <a:pt x="1289"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77" name="Group 176"/>
          <p:cNvGrpSpPr>
            <a:grpSpLocks noChangeAspect="1"/>
          </p:cNvGrpSpPr>
          <p:nvPr/>
        </p:nvGrpSpPr>
        <p:grpSpPr>
          <a:xfrm>
            <a:off x="10186025" y="3969700"/>
            <a:ext cx="559847" cy="909751"/>
            <a:chOff x="5818187" y="5401015"/>
            <a:chExt cx="330200" cy="536575"/>
          </a:xfrm>
        </p:grpSpPr>
        <p:sp>
          <p:nvSpPr>
            <p:cNvPr id="178" name="Freeform 177"/>
            <p:cNvSpPr>
              <a:spLocks/>
            </p:cNvSpPr>
            <p:nvPr/>
          </p:nvSpPr>
          <p:spPr bwMode="white">
            <a:xfrm>
              <a:off x="5818187" y="5401015"/>
              <a:ext cx="330200" cy="536575"/>
            </a:xfrm>
            <a:custGeom>
              <a:avLst/>
              <a:gdLst>
                <a:gd name="T0" fmla="*/ 1233 w 1461"/>
                <a:gd name="T1" fmla="*/ 0 h 2362"/>
                <a:gd name="T2" fmla="*/ 1305 w 1461"/>
                <a:gd name="T3" fmla="*/ 12 h 2362"/>
                <a:gd name="T4" fmla="*/ 1368 w 1461"/>
                <a:gd name="T5" fmla="*/ 44 h 2362"/>
                <a:gd name="T6" fmla="*/ 1418 w 1461"/>
                <a:gd name="T7" fmla="*/ 94 h 2362"/>
                <a:gd name="T8" fmla="*/ 1449 w 1461"/>
                <a:gd name="T9" fmla="*/ 156 h 2362"/>
                <a:gd name="T10" fmla="*/ 1461 w 1461"/>
                <a:gd name="T11" fmla="*/ 229 h 2362"/>
                <a:gd name="T12" fmla="*/ 1459 w 1461"/>
                <a:gd name="T13" fmla="*/ 1505 h 2362"/>
                <a:gd name="T14" fmla="*/ 1436 w 1461"/>
                <a:gd name="T15" fmla="*/ 1574 h 2362"/>
                <a:gd name="T16" fmla="*/ 1394 w 1461"/>
                <a:gd name="T17" fmla="*/ 1630 h 2362"/>
                <a:gd name="T18" fmla="*/ 1337 w 1461"/>
                <a:gd name="T19" fmla="*/ 1672 h 2362"/>
                <a:gd name="T20" fmla="*/ 1270 w 1461"/>
                <a:gd name="T21" fmla="*/ 1694 h 2362"/>
                <a:gd name="T22" fmla="*/ 726 w 1461"/>
                <a:gd name="T23" fmla="*/ 1698 h 2362"/>
                <a:gd name="T24" fmla="*/ 723 w 1461"/>
                <a:gd name="T25" fmla="*/ 1697 h 2362"/>
                <a:gd name="T26" fmla="*/ 700 w 1461"/>
                <a:gd name="T27" fmla="*/ 2227 h 2362"/>
                <a:gd name="T28" fmla="*/ 678 w 1461"/>
                <a:gd name="T29" fmla="*/ 2281 h 2362"/>
                <a:gd name="T30" fmla="*/ 640 w 1461"/>
                <a:gd name="T31" fmla="*/ 2324 h 2362"/>
                <a:gd name="T32" fmla="*/ 591 w 1461"/>
                <a:gd name="T33" fmla="*/ 2351 h 2362"/>
                <a:gd name="T34" fmla="*/ 532 w 1461"/>
                <a:gd name="T35" fmla="*/ 2362 h 2362"/>
                <a:gd name="T36" fmla="*/ 464 w 1461"/>
                <a:gd name="T37" fmla="*/ 2359 h 2362"/>
                <a:gd name="T38" fmla="*/ 409 w 1461"/>
                <a:gd name="T39" fmla="*/ 2339 h 2362"/>
                <a:gd name="T40" fmla="*/ 353 w 1461"/>
                <a:gd name="T41" fmla="*/ 2359 h 2362"/>
                <a:gd name="T42" fmla="*/ 284 w 1461"/>
                <a:gd name="T43" fmla="*/ 2362 h 2362"/>
                <a:gd name="T44" fmla="*/ 226 w 1461"/>
                <a:gd name="T45" fmla="*/ 2351 h 2362"/>
                <a:gd name="T46" fmla="*/ 176 w 1461"/>
                <a:gd name="T47" fmla="*/ 2324 h 2362"/>
                <a:gd name="T48" fmla="*/ 138 w 1461"/>
                <a:gd name="T49" fmla="*/ 2282 h 2362"/>
                <a:gd name="T50" fmla="*/ 116 w 1461"/>
                <a:gd name="T51" fmla="*/ 2229 h 2362"/>
                <a:gd name="T52" fmla="*/ 88 w 1461"/>
                <a:gd name="T53" fmla="*/ 1496 h 2362"/>
                <a:gd name="T54" fmla="*/ 51 w 1461"/>
                <a:gd name="T55" fmla="*/ 1465 h 2362"/>
                <a:gd name="T56" fmla="*/ 17 w 1461"/>
                <a:gd name="T57" fmla="*/ 1413 h 2362"/>
                <a:gd name="T58" fmla="*/ 0 w 1461"/>
                <a:gd name="T59" fmla="*/ 1354 h 2362"/>
                <a:gd name="T60" fmla="*/ 25 w 1461"/>
                <a:gd name="T61" fmla="*/ 956 h 2362"/>
                <a:gd name="T62" fmla="*/ 39 w 1461"/>
                <a:gd name="T63" fmla="*/ 889 h 2362"/>
                <a:gd name="T64" fmla="*/ 66 w 1461"/>
                <a:gd name="T65" fmla="*/ 836 h 2362"/>
                <a:gd name="T66" fmla="*/ 100 w 1461"/>
                <a:gd name="T67" fmla="*/ 792 h 2362"/>
                <a:gd name="T68" fmla="*/ 142 w 1461"/>
                <a:gd name="T69" fmla="*/ 761 h 2362"/>
                <a:gd name="T70" fmla="*/ 150 w 1461"/>
                <a:gd name="T71" fmla="*/ 717 h 2362"/>
                <a:gd name="T72" fmla="*/ 133 w 1461"/>
                <a:gd name="T73" fmla="*/ 650 h 2362"/>
                <a:gd name="T74" fmla="*/ 134 w 1461"/>
                <a:gd name="T75" fmla="*/ 571 h 2362"/>
                <a:gd name="T76" fmla="*/ 160 w 1461"/>
                <a:gd name="T77" fmla="*/ 494 h 2362"/>
                <a:gd name="T78" fmla="*/ 206 w 1461"/>
                <a:gd name="T79" fmla="*/ 429 h 2362"/>
                <a:gd name="T80" fmla="*/ 268 w 1461"/>
                <a:gd name="T81" fmla="*/ 378 h 2362"/>
                <a:gd name="T82" fmla="*/ 343 w 1461"/>
                <a:gd name="T83" fmla="*/ 348 h 2362"/>
                <a:gd name="T84" fmla="*/ 385 w 1461"/>
                <a:gd name="T85" fmla="*/ 229 h 2362"/>
                <a:gd name="T86" fmla="*/ 396 w 1461"/>
                <a:gd name="T87" fmla="*/ 156 h 2362"/>
                <a:gd name="T88" fmla="*/ 429 w 1461"/>
                <a:gd name="T89" fmla="*/ 94 h 2362"/>
                <a:gd name="T90" fmla="*/ 478 w 1461"/>
                <a:gd name="T91" fmla="*/ 44 h 2362"/>
                <a:gd name="T92" fmla="*/ 541 w 1461"/>
                <a:gd name="T93" fmla="*/ 12 h 2362"/>
                <a:gd name="T94" fmla="*/ 613 w 1461"/>
                <a:gd name="T95"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1" h="2362">
                  <a:moveTo>
                    <a:pt x="613" y="0"/>
                  </a:moveTo>
                  <a:lnTo>
                    <a:pt x="1233" y="0"/>
                  </a:lnTo>
                  <a:lnTo>
                    <a:pt x="1270" y="3"/>
                  </a:lnTo>
                  <a:lnTo>
                    <a:pt x="1305" y="12"/>
                  </a:lnTo>
                  <a:lnTo>
                    <a:pt x="1337" y="25"/>
                  </a:lnTo>
                  <a:lnTo>
                    <a:pt x="1368" y="44"/>
                  </a:lnTo>
                  <a:lnTo>
                    <a:pt x="1394" y="68"/>
                  </a:lnTo>
                  <a:lnTo>
                    <a:pt x="1418" y="94"/>
                  </a:lnTo>
                  <a:lnTo>
                    <a:pt x="1436" y="124"/>
                  </a:lnTo>
                  <a:lnTo>
                    <a:pt x="1449" y="156"/>
                  </a:lnTo>
                  <a:lnTo>
                    <a:pt x="1459" y="192"/>
                  </a:lnTo>
                  <a:lnTo>
                    <a:pt x="1461" y="229"/>
                  </a:lnTo>
                  <a:lnTo>
                    <a:pt x="1461" y="1468"/>
                  </a:lnTo>
                  <a:lnTo>
                    <a:pt x="1459" y="1505"/>
                  </a:lnTo>
                  <a:lnTo>
                    <a:pt x="1449" y="1541"/>
                  </a:lnTo>
                  <a:lnTo>
                    <a:pt x="1436" y="1574"/>
                  </a:lnTo>
                  <a:lnTo>
                    <a:pt x="1418" y="1604"/>
                  </a:lnTo>
                  <a:lnTo>
                    <a:pt x="1394" y="1630"/>
                  </a:lnTo>
                  <a:lnTo>
                    <a:pt x="1368" y="1653"/>
                  </a:lnTo>
                  <a:lnTo>
                    <a:pt x="1337" y="1672"/>
                  </a:lnTo>
                  <a:lnTo>
                    <a:pt x="1305" y="1686"/>
                  </a:lnTo>
                  <a:lnTo>
                    <a:pt x="1270" y="1694"/>
                  </a:lnTo>
                  <a:lnTo>
                    <a:pt x="1233" y="1698"/>
                  </a:lnTo>
                  <a:lnTo>
                    <a:pt x="726" y="1698"/>
                  </a:lnTo>
                  <a:lnTo>
                    <a:pt x="724" y="1698"/>
                  </a:lnTo>
                  <a:lnTo>
                    <a:pt x="723" y="1697"/>
                  </a:lnTo>
                  <a:lnTo>
                    <a:pt x="705" y="2196"/>
                  </a:lnTo>
                  <a:lnTo>
                    <a:pt x="700" y="2227"/>
                  </a:lnTo>
                  <a:lnTo>
                    <a:pt x="692" y="2255"/>
                  </a:lnTo>
                  <a:lnTo>
                    <a:pt x="678" y="2281"/>
                  </a:lnTo>
                  <a:lnTo>
                    <a:pt x="661" y="2304"/>
                  </a:lnTo>
                  <a:lnTo>
                    <a:pt x="640" y="2324"/>
                  </a:lnTo>
                  <a:lnTo>
                    <a:pt x="617" y="2340"/>
                  </a:lnTo>
                  <a:lnTo>
                    <a:pt x="591" y="2351"/>
                  </a:lnTo>
                  <a:lnTo>
                    <a:pt x="562" y="2359"/>
                  </a:lnTo>
                  <a:lnTo>
                    <a:pt x="532" y="2362"/>
                  </a:lnTo>
                  <a:lnTo>
                    <a:pt x="495" y="2362"/>
                  </a:lnTo>
                  <a:lnTo>
                    <a:pt x="464" y="2359"/>
                  </a:lnTo>
                  <a:lnTo>
                    <a:pt x="435" y="2351"/>
                  </a:lnTo>
                  <a:lnTo>
                    <a:pt x="409" y="2339"/>
                  </a:lnTo>
                  <a:lnTo>
                    <a:pt x="381" y="2351"/>
                  </a:lnTo>
                  <a:lnTo>
                    <a:pt x="353" y="2359"/>
                  </a:lnTo>
                  <a:lnTo>
                    <a:pt x="322" y="2362"/>
                  </a:lnTo>
                  <a:lnTo>
                    <a:pt x="284" y="2362"/>
                  </a:lnTo>
                  <a:lnTo>
                    <a:pt x="255" y="2359"/>
                  </a:lnTo>
                  <a:lnTo>
                    <a:pt x="226" y="2351"/>
                  </a:lnTo>
                  <a:lnTo>
                    <a:pt x="200" y="2340"/>
                  </a:lnTo>
                  <a:lnTo>
                    <a:pt x="176" y="2324"/>
                  </a:lnTo>
                  <a:lnTo>
                    <a:pt x="156" y="2304"/>
                  </a:lnTo>
                  <a:lnTo>
                    <a:pt x="138" y="2282"/>
                  </a:lnTo>
                  <a:lnTo>
                    <a:pt x="126" y="2256"/>
                  </a:lnTo>
                  <a:lnTo>
                    <a:pt x="116" y="2229"/>
                  </a:lnTo>
                  <a:lnTo>
                    <a:pt x="112" y="2199"/>
                  </a:lnTo>
                  <a:lnTo>
                    <a:pt x="88" y="1496"/>
                  </a:lnTo>
                  <a:lnTo>
                    <a:pt x="69" y="1481"/>
                  </a:lnTo>
                  <a:lnTo>
                    <a:pt x="51" y="1465"/>
                  </a:lnTo>
                  <a:lnTo>
                    <a:pt x="32" y="1441"/>
                  </a:lnTo>
                  <a:lnTo>
                    <a:pt x="17" y="1413"/>
                  </a:lnTo>
                  <a:lnTo>
                    <a:pt x="6" y="1384"/>
                  </a:lnTo>
                  <a:lnTo>
                    <a:pt x="0" y="1354"/>
                  </a:lnTo>
                  <a:lnTo>
                    <a:pt x="0" y="1324"/>
                  </a:lnTo>
                  <a:lnTo>
                    <a:pt x="25" y="956"/>
                  </a:lnTo>
                  <a:lnTo>
                    <a:pt x="31" y="921"/>
                  </a:lnTo>
                  <a:lnTo>
                    <a:pt x="39" y="889"/>
                  </a:lnTo>
                  <a:lnTo>
                    <a:pt x="51" y="861"/>
                  </a:lnTo>
                  <a:lnTo>
                    <a:pt x="66" y="836"/>
                  </a:lnTo>
                  <a:lnTo>
                    <a:pt x="82" y="812"/>
                  </a:lnTo>
                  <a:lnTo>
                    <a:pt x="100" y="792"/>
                  </a:lnTo>
                  <a:lnTo>
                    <a:pt x="120" y="775"/>
                  </a:lnTo>
                  <a:lnTo>
                    <a:pt x="142" y="761"/>
                  </a:lnTo>
                  <a:lnTo>
                    <a:pt x="164" y="748"/>
                  </a:lnTo>
                  <a:lnTo>
                    <a:pt x="150" y="717"/>
                  </a:lnTo>
                  <a:lnTo>
                    <a:pt x="139" y="685"/>
                  </a:lnTo>
                  <a:lnTo>
                    <a:pt x="133" y="650"/>
                  </a:lnTo>
                  <a:lnTo>
                    <a:pt x="131" y="614"/>
                  </a:lnTo>
                  <a:lnTo>
                    <a:pt x="134" y="571"/>
                  </a:lnTo>
                  <a:lnTo>
                    <a:pt x="145" y="532"/>
                  </a:lnTo>
                  <a:lnTo>
                    <a:pt x="160" y="494"/>
                  </a:lnTo>
                  <a:lnTo>
                    <a:pt x="181" y="460"/>
                  </a:lnTo>
                  <a:lnTo>
                    <a:pt x="206" y="429"/>
                  </a:lnTo>
                  <a:lnTo>
                    <a:pt x="235" y="401"/>
                  </a:lnTo>
                  <a:lnTo>
                    <a:pt x="268" y="378"/>
                  </a:lnTo>
                  <a:lnTo>
                    <a:pt x="304" y="360"/>
                  </a:lnTo>
                  <a:lnTo>
                    <a:pt x="343" y="348"/>
                  </a:lnTo>
                  <a:lnTo>
                    <a:pt x="385" y="340"/>
                  </a:lnTo>
                  <a:lnTo>
                    <a:pt x="385" y="229"/>
                  </a:lnTo>
                  <a:lnTo>
                    <a:pt x="388" y="192"/>
                  </a:lnTo>
                  <a:lnTo>
                    <a:pt x="396" y="156"/>
                  </a:lnTo>
                  <a:lnTo>
                    <a:pt x="410" y="124"/>
                  </a:lnTo>
                  <a:lnTo>
                    <a:pt x="429" y="94"/>
                  </a:lnTo>
                  <a:lnTo>
                    <a:pt x="451" y="68"/>
                  </a:lnTo>
                  <a:lnTo>
                    <a:pt x="478" y="44"/>
                  </a:lnTo>
                  <a:lnTo>
                    <a:pt x="508" y="25"/>
                  </a:lnTo>
                  <a:lnTo>
                    <a:pt x="541" y="12"/>
                  </a:lnTo>
                  <a:lnTo>
                    <a:pt x="576" y="3"/>
                  </a:lnTo>
                  <a:lnTo>
                    <a:pt x="6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Freeform 178"/>
            <p:cNvSpPr>
              <a:spLocks noEditPoints="1"/>
            </p:cNvSpPr>
            <p:nvPr/>
          </p:nvSpPr>
          <p:spPr bwMode="auto">
            <a:xfrm>
              <a:off x="5930899" y="5426415"/>
              <a:ext cx="192088" cy="334963"/>
            </a:xfrm>
            <a:custGeom>
              <a:avLst/>
              <a:gdLst>
                <a:gd name="T0" fmla="*/ 426 w 852"/>
                <a:gd name="T1" fmla="*/ 1278 h 1472"/>
                <a:gd name="T2" fmla="*/ 407 w 852"/>
                <a:gd name="T3" fmla="*/ 1281 h 1472"/>
                <a:gd name="T4" fmla="*/ 391 w 852"/>
                <a:gd name="T5" fmla="*/ 1290 h 1472"/>
                <a:gd name="T6" fmla="*/ 379 w 852"/>
                <a:gd name="T7" fmla="*/ 1301 h 1472"/>
                <a:gd name="T8" fmla="*/ 370 w 852"/>
                <a:gd name="T9" fmla="*/ 1318 h 1472"/>
                <a:gd name="T10" fmla="*/ 368 w 852"/>
                <a:gd name="T11" fmla="*/ 1336 h 1472"/>
                <a:gd name="T12" fmla="*/ 370 w 852"/>
                <a:gd name="T13" fmla="*/ 1354 h 1472"/>
                <a:gd name="T14" fmla="*/ 379 w 852"/>
                <a:gd name="T15" fmla="*/ 1370 h 1472"/>
                <a:gd name="T16" fmla="*/ 391 w 852"/>
                <a:gd name="T17" fmla="*/ 1383 h 1472"/>
                <a:gd name="T18" fmla="*/ 407 w 852"/>
                <a:gd name="T19" fmla="*/ 1391 h 1472"/>
                <a:gd name="T20" fmla="*/ 426 w 852"/>
                <a:gd name="T21" fmla="*/ 1394 h 1472"/>
                <a:gd name="T22" fmla="*/ 444 w 852"/>
                <a:gd name="T23" fmla="*/ 1391 h 1472"/>
                <a:gd name="T24" fmla="*/ 460 w 852"/>
                <a:gd name="T25" fmla="*/ 1383 h 1472"/>
                <a:gd name="T26" fmla="*/ 473 w 852"/>
                <a:gd name="T27" fmla="*/ 1370 h 1472"/>
                <a:gd name="T28" fmla="*/ 481 w 852"/>
                <a:gd name="T29" fmla="*/ 1354 h 1472"/>
                <a:gd name="T30" fmla="*/ 484 w 852"/>
                <a:gd name="T31" fmla="*/ 1336 h 1472"/>
                <a:gd name="T32" fmla="*/ 481 w 852"/>
                <a:gd name="T33" fmla="*/ 1318 h 1472"/>
                <a:gd name="T34" fmla="*/ 473 w 852"/>
                <a:gd name="T35" fmla="*/ 1301 h 1472"/>
                <a:gd name="T36" fmla="*/ 460 w 852"/>
                <a:gd name="T37" fmla="*/ 1290 h 1472"/>
                <a:gd name="T38" fmla="*/ 444 w 852"/>
                <a:gd name="T39" fmla="*/ 1281 h 1472"/>
                <a:gd name="T40" fmla="*/ 426 w 852"/>
                <a:gd name="T41" fmla="*/ 1278 h 1472"/>
                <a:gd name="T42" fmla="*/ 116 w 852"/>
                <a:gd name="T43" fmla="*/ 0 h 1472"/>
                <a:gd name="T44" fmla="*/ 736 w 852"/>
                <a:gd name="T45" fmla="*/ 0 h 1472"/>
                <a:gd name="T46" fmla="*/ 762 w 852"/>
                <a:gd name="T47" fmla="*/ 3 h 1472"/>
                <a:gd name="T48" fmla="*/ 787 w 852"/>
                <a:gd name="T49" fmla="*/ 12 h 1472"/>
                <a:gd name="T50" fmla="*/ 809 w 852"/>
                <a:gd name="T51" fmla="*/ 25 h 1472"/>
                <a:gd name="T52" fmla="*/ 827 w 852"/>
                <a:gd name="T53" fmla="*/ 43 h 1472"/>
                <a:gd name="T54" fmla="*/ 840 w 852"/>
                <a:gd name="T55" fmla="*/ 64 h 1472"/>
                <a:gd name="T56" fmla="*/ 849 w 852"/>
                <a:gd name="T57" fmla="*/ 90 h 1472"/>
                <a:gd name="T58" fmla="*/ 852 w 852"/>
                <a:gd name="T59" fmla="*/ 116 h 1472"/>
                <a:gd name="T60" fmla="*/ 852 w 852"/>
                <a:gd name="T61" fmla="*/ 1355 h 1472"/>
                <a:gd name="T62" fmla="*/ 849 w 852"/>
                <a:gd name="T63" fmla="*/ 1382 h 1472"/>
                <a:gd name="T64" fmla="*/ 840 w 852"/>
                <a:gd name="T65" fmla="*/ 1407 h 1472"/>
                <a:gd name="T66" fmla="*/ 827 w 852"/>
                <a:gd name="T67" fmla="*/ 1428 h 1472"/>
                <a:gd name="T68" fmla="*/ 809 w 852"/>
                <a:gd name="T69" fmla="*/ 1446 h 1472"/>
                <a:gd name="T70" fmla="*/ 787 w 852"/>
                <a:gd name="T71" fmla="*/ 1460 h 1472"/>
                <a:gd name="T72" fmla="*/ 762 w 852"/>
                <a:gd name="T73" fmla="*/ 1468 h 1472"/>
                <a:gd name="T74" fmla="*/ 736 w 852"/>
                <a:gd name="T75" fmla="*/ 1472 h 1472"/>
                <a:gd name="T76" fmla="*/ 229 w 852"/>
                <a:gd name="T77" fmla="*/ 1472 h 1472"/>
                <a:gd name="T78" fmla="*/ 232 w 852"/>
                <a:gd name="T79" fmla="*/ 1382 h 1472"/>
                <a:gd name="T80" fmla="*/ 252 w 852"/>
                <a:gd name="T81" fmla="*/ 1368 h 1472"/>
                <a:gd name="T82" fmla="*/ 269 w 852"/>
                <a:gd name="T83" fmla="*/ 1351 h 1472"/>
                <a:gd name="T84" fmla="*/ 289 w 852"/>
                <a:gd name="T85" fmla="*/ 1327 h 1472"/>
                <a:gd name="T86" fmla="*/ 304 w 852"/>
                <a:gd name="T87" fmla="*/ 1300 h 1472"/>
                <a:gd name="T88" fmla="*/ 314 w 852"/>
                <a:gd name="T89" fmla="*/ 1271 h 1472"/>
                <a:gd name="T90" fmla="*/ 320 w 852"/>
                <a:gd name="T91" fmla="*/ 1241 h 1472"/>
                <a:gd name="T92" fmla="*/ 320 w 852"/>
                <a:gd name="T93" fmla="*/ 1211 h 1472"/>
                <a:gd name="T94" fmla="*/ 320 w 852"/>
                <a:gd name="T95" fmla="*/ 1201 h 1472"/>
                <a:gd name="T96" fmla="*/ 775 w 852"/>
                <a:gd name="T97" fmla="*/ 1201 h 1472"/>
                <a:gd name="T98" fmla="*/ 775 w 852"/>
                <a:gd name="T99" fmla="*/ 154 h 1472"/>
                <a:gd name="T100" fmla="*/ 77 w 852"/>
                <a:gd name="T101" fmla="*/ 154 h 1472"/>
                <a:gd name="T102" fmla="*/ 77 w 852"/>
                <a:gd name="T103" fmla="*/ 282 h 1472"/>
                <a:gd name="T104" fmla="*/ 53 w 852"/>
                <a:gd name="T105" fmla="*/ 266 h 1472"/>
                <a:gd name="T106" fmla="*/ 27 w 852"/>
                <a:gd name="T107" fmla="*/ 252 h 1472"/>
                <a:gd name="T108" fmla="*/ 0 w 852"/>
                <a:gd name="T109" fmla="*/ 241 h 1472"/>
                <a:gd name="T110" fmla="*/ 0 w 852"/>
                <a:gd name="T111" fmla="*/ 116 h 1472"/>
                <a:gd name="T112" fmla="*/ 3 w 852"/>
                <a:gd name="T113" fmla="*/ 90 h 1472"/>
                <a:gd name="T114" fmla="*/ 11 w 852"/>
                <a:gd name="T115" fmla="*/ 64 h 1472"/>
                <a:gd name="T116" fmla="*/ 25 w 852"/>
                <a:gd name="T117" fmla="*/ 43 h 1472"/>
                <a:gd name="T118" fmla="*/ 43 w 852"/>
                <a:gd name="T119" fmla="*/ 25 h 1472"/>
                <a:gd name="T120" fmla="*/ 65 w 852"/>
                <a:gd name="T121" fmla="*/ 12 h 1472"/>
                <a:gd name="T122" fmla="*/ 89 w 852"/>
                <a:gd name="T123" fmla="*/ 3 h 1472"/>
                <a:gd name="T124" fmla="*/ 116 w 852"/>
                <a:gd name="T125" fmla="*/ 0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2" h="1472">
                  <a:moveTo>
                    <a:pt x="426" y="1278"/>
                  </a:moveTo>
                  <a:lnTo>
                    <a:pt x="407" y="1281"/>
                  </a:lnTo>
                  <a:lnTo>
                    <a:pt x="391" y="1290"/>
                  </a:lnTo>
                  <a:lnTo>
                    <a:pt x="379" y="1301"/>
                  </a:lnTo>
                  <a:lnTo>
                    <a:pt x="370" y="1318"/>
                  </a:lnTo>
                  <a:lnTo>
                    <a:pt x="368" y="1336"/>
                  </a:lnTo>
                  <a:lnTo>
                    <a:pt x="370" y="1354"/>
                  </a:lnTo>
                  <a:lnTo>
                    <a:pt x="379" y="1370"/>
                  </a:lnTo>
                  <a:lnTo>
                    <a:pt x="391" y="1383"/>
                  </a:lnTo>
                  <a:lnTo>
                    <a:pt x="407" y="1391"/>
                  </a:lnTo>
                  <a:lnTo>
                    <a:pt x="426" y="1394"/>
                  </a:lnTo>
                  <a:lnTo>
                    <a:pt x="444" y="1391"/>
                  </a:lnTo>
                  <a:lnTo>
                    <a:pt x="460" y="1383"/>
                  </a:lnTo>
                  <a:lnTo>
                    <a:pt x="473" y="1370"/>
                  </a:lnTo>
                  <a:lnTo>
                    <a:pt x="481" y="1354"/>
                  </a:lnTo>
                  <a:lnTo>
                    <a:pt x="484" y="1336"/>
                  </a:lnTo>
                  <a:lnTo>
                    <a:pt x="481" y="1318"/>
                  </a:lnTo>
                  <a:lnTo>
                    <a:pt x="473" y="1301"/>
                  </a:lnTo>
                  <a:lnTo>
                    <a:pt x="460" y="1290"/>
                  </a:lnTo>
                  <a:lnTo>
                    <a:pt x="444" y="1281"/>
                  </a:lnTo>
                  <a:lnTo>
                    <a:pt x="426" y="1278"/>
                  </a:lnTo>
                  <a:close/>
                  <a:moveTo>
                    <a:pt x="116" y="0"/>
                  </a:moveTo>
                  <a:lnTo>
                    <a:pt x="736" y="0"/>
                  </a:lnTo>
                  <a:lnTo>
                    <a:pt x="762" y="3"/>
                  </a:lnTo>
                  <a:lnTo>
                    <a:pt x="787" y="12"/>
                  </a:lnTo>
                  <a:lnTo>
                    <a:pt x="809" y="25"/>
                  </a:lnTo>
                  <a:lnTo>
                    <a:pt x="827" y="43"/>
                  </a:lnTo>
                  <a:lnTo>
                    <a:pt x="840" y="64"/>
                  </a:lnTo>
                  <a:lnTo>
                    <a:pt x="849" y="90"/>
                  </a:lnTo>
                  <a:lnTo>
                    <a:pt x="852" y="116"/>
                  </a:lnTo>
                  <a:lnTo>
                    <a:pt x="852" y="1355"/>
                  </a:lnTo>
                  <a:lnTo>
                    <a:pt x="849" y="1382"/>
                  </a:lnTo>
                  <a:lnTo>
                    <a:pt x="840" y="1407"/>
                  </a:lnTo>
                  <a:lnTo>
                    <a:pt x="827" y="1428"/>
                  </a:lnTo>
                  <a:lnTo>
                    <a:pt x="809" y="1446"/>
                  </a:lnTo>
                  <a:lnTo>
                    <a:pt x="787" y="1460"/>
                  </a:lnTo>
                  <a:lnTo>
                    <a:pt x="762" y="1468"/>
                  </a:lnTo>
                  <a:lnTo>
                    <a:pt x="736" y="1472"/>
                  </a:lnTo>
                  <a:lnTo>
                    <a:pt x="229" y="1472"/>
                  </a:lnTo>
                  <a:lnTo>
                    <a:pt x="232" y="1382"/>
                  </a:lnTo>
                  <a:lnTo>
                    <a:pt x="252" y="1368"/>
                  </a:lnTo>
                  <a:lnTo>
                    <a:pt x="269" y="1351"/>
                  </a:lnTo>
                  <a:lnTo>
                    <a:pt x="289" y="1327"/>
                  </a:lnTo>
                  <a:lnTo>
                    <a:pt x="304" y="1300"/>
                  </a:lnTo>
                  <a:lnTo>
                    <a:pt x="314" y="1271"/>
                  </a:lnTo>
                  <a:lnTo>
                    <a:pt x="320" y="1241"/>
                  </a:lnTo>
                  <a:lnTo>
                    <a:pt x="320" y="1211"/>
                  </a:lnTo>
                  <a:lnTo>
                    <a:pt x="320" y="1201"/>
                  </a:lnTo>
                  <a:lnTo>
                    <a:pt x="775" y="1201"/>
                  </a:lnTo>
                  <a:lnTo>
                    <a:pt x="775" y="154"/>
                  </a:lnTo>
                  <a:lnTo>
                    <a:pt x="77" y="154"/>
                  </a:lnTo>
                  <a:lnTo>
                    <a:pt x="77" y="282"/>
                  </a:lnTo>
                  <a:lnTo>
                    <a:pt x="53" y="266"/>
                  </a:lnTo>
                  <a:lnTo>
                    <a:pt x="27" y="252"/>
                  </a:lnTo>
                  <a:lnTo>
                    <a:pt x="0" y="241"/>
                  </a:lnTo>
                  <a:lnTo>
                    <a:pt x="0" y="116"/>
                  </a:lnTo>
                  <a:lnTo>
                    <a:pt x="3" y="90"/>
                  </a:lnTo>
                  <a:lnTo>
                    <a:pt x="11" y="64"/>
                  </a:lnTo>
                  <a:lnTo>
                    <a:pt x="25" y="43"/>
                  </a:lnTo>
                  <a:lnTo>
                    <a:pt x="43" y="25"/>
                  </a:lnTo>
                  <a:lnTo>
                    <a:pt x="65" y="12"/>
                  </a:lnTo>
                  <a:lnTo>
                    <a:pt x="89" y="3"/>
                  </a:lnTo>
                  <a:lnTo>
                    <a:pt x="116"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Freeform 179"/>
            <p:cNvSpPr>
              <a:spLocks noEditPoints="1"/>
            </p:cNvSpPr>
            <p:nvPr/>
          </p:nvSpPr>
          <p:spPr bwMode="auto">
            <a:xfrm>
              <a:off x="5843587" y="5504203"/>
              <a:ext cx="133350" cy="407988"/>
            </a:xfrm>
            <a:custGeom>
              <a:avLst/>
              <a:gdLst>
                <a:gd name="T0" fmla="*/ 317 w 593"/>
                <a:gd name="T1" fmla="*/ 377 h 1799"/>
                <a:gd name="T2" fmla="*/ 371 w 593"/>
                <a:gd name="T3" fmla="*/ 379 h 1799"/>
                <a:gd name="T4" fmla="*/ 429 w 593"/>
                <a:gd name="T5" fmla="*/ 383 h 1799"/>
                <a:gd name="T6" fmla="*/ 470 w 593"/>
                <a:gd name="T7" fmla="*/ 391 h 1799"/>
                <a:gd name="T8" fmla="*/ 502 w 593"/>
                <a:gd name="T9" fmla="*/ 405 h 1799"/>
                <a:gd name="T10" fmla="*/ 532 w 593"/>
                <a:gd name="T11" fmla="*/ 429 h 1799"/>
                <a:gd name="T12" fmla="*/ 556 w 593"/>
                <a:gd name="T13" fmla="*/ 465 h 1799"/>
                <a:gd name="T14" fmla="*/ 567 w 593"/>
                <a:gd name="T15" fmla="*/ 513 h 1799"/>
                <a:gd name="T16" fmla="*/ 592 w 593"/>
                <a:gd name="T17" fmla="*/ 897 h 1799"/>
                <a:gd name="T18" fmla="*/ 581 w 593"/>
                <a:gd name="T19" fmla="*/ 927 h 1799"/>
                <a:gd name="T20" fmla="*/ 557 w 593"/>
                <a:gd name="T21" fmla="*/ 951 h 1799"/>
                <a:gd name="T22" fmla="*/ 523 w 593"/>
                <a:gd name="T23" fmla="*/ 959 h 1799"/>
                <a:gd name="T24" fmla="*/ 481 w 593"/>
                <a:gd name="T25" fmla="*/ 1743 h 1799"/>
                <a:gd name="T26" fmla="*/ 468 w 593"/>
                <a:gd name="T27" fmla="*/ 1777 h 1799"/>
                <a:gd name="T28" fmla="*/ 439 w 593"/>
                <a:gd name="T29" fmla="*/ 1797 h 1799"/>
                <a:gd name="T30" fmla="*/ 383 w 593"/>
                <a:gd name="T31" fmla="*/ 1799 h 1799"/>
                <a:gd name="T32" fmla="*/ 348 w 593"/>
                <a:gd name="T33" fmla="*/ 1787 h 1799"/>
                <a:gd name="T34" fmla="*/ 326 w 593"/>
                <a:gd name="T35" fmla="*/ 1758 h 1799"/>
                <a:gd name="T36" fmla="*/ 323 w 593"/>
                <a:gd name="T37" fmla="*/ 1140 h 1799"/>
                <a:gd name="T38" fmla="*/ 269 w 593"/>
                <a:gd name="T39" fmla="*/ 1740 h 1799"/>
                <a:gd name="T40" fmla="*/ 258 w 593"/>
                <a:gd name="T41" fmla="*/ 1775 h 1799"/>
                <a:gd name="T42" fmla="*/ 229 w 593"/>
                <a:gd name="T43" fmla="*/ 1796 h 1799"/>
                <a:gd name="T44" fmla="*/ 172 w 593"/>
                <a:gd name="T45" fmla="*/ 1799 h 1799"/>
                <a:gd name="T46" fmla="*/ 138 w 593"/>
                <a:gd name="T47" fmla="*/ 1788 h 1799"/>
                <a:gd name="T48" fmla="*/ 116 w 593"/>
                <a:gd name="T49" fmla="*/ 1761 h 1799"/>
                <a:gd name="T50" fmla="*/ 86 w 593"/>
                <a:gd name="T51" fmla="*/ 959 h 1799"/>
                <a:gd name="T52" fmla="*/ 52 w 593"/>
                <a:gd name="T53" fmla="*/ 957 h 1799"/>
                <a:gd name="T54" fmla="*/ 23 w 593"/>
                <a:gd name="T55" fmla="*/ 940 h 1799"/>
                <a:gd name="T56" fmla="*/ 5 w 593"/>
                <a:gd name="T57" fmla="*/ 913 h 1799"/>
                <a:gd name="T58" fmla="*/ 0 w 593"/>
                <a:gd name="T59" fmla="*/ 882 h 1799"/>
                <a:gd name="T60" fmla="*/ 31 w 593"/>
                <a:gd name="T61" fmla="*/ 487 h 1799"/>
                <a:gd name="T62" fmla="*/ 49 w 593"/>
                <a:gd name="T63" fmla="*/ 446 h 1799"/>
                <a:gd name="T64" fmla="*/ 75 w 593"/>
                <a:gd name="T65" fmla="*/ 416 h 1799"/>
                <a:gd name="T66" fmla="*/ 107 w 593"/>
                <a:gd name="T67" fmla="*/ 396 h 1799"/>
                <a:gd name="T68" fmla="*/ 139 w 593"/>
                <a:gd name="T69" fmla="*/ 387 h 1799"/>
                <a:gd name="T70" fmla="*/ 192 w 593"/>
                <a:gd name="T71" fmla="*/ 380 h 1799"/>
                <a:gd name="T72" fmla="*/ 250 w 593"/>
                <a:gd name="T73" fmla="*/ 378 h 1799"/>
                <a:gd name="T74" fmla="*/ 297 w 593"/>
                <a:gd name="T75" fmla="*/ 377 h 1799"/>
                <a:gd name="T76" fmla="*/ 326 w 593"/>
                <a:gd name="T77" fmla="*/ 3 h 1799"/>
                <a:gd name="T78" fmla="*/ 379 w 593"/>
                <a:gd name="T79" fmla="*/ 23 h 1799"/>
                <a:gd name="T80" fmla="*/ 423 w 593"/>
                <a:gd name="T81" fmla="*/ 59 h 1799"/>
                <a:gd name="T82" fmla="*/ 451 w 593"/>
                <a:gd name="T83" fmla="*/ 108 h 1799"/>
                <a:gd name="T84" fmla="*/ 462 w 593"/>
                <a:gd name="T85" fmla="*/ 165 h 1799"/>
                <a:gd name="T86" fmla="*/ 451 w 593"/>
                <a:gd name="T87" fmla="*/ 223 h 1799"/>
                <a:gd name="T88" fmla="*/ 424 w 593"/>
                <a:gd name="T89" fmla="*/ 273 h 1799"/>
                <a:gd name="T90" fmla="*/ 380 w 593"/>
                <a:gd name="T91" fmla="*/ 310 h 1799"/>
                <a:gd name="T92" fmla="*/ 326 w 593"/>
                <a:gd name="T93" fmla="*/ 330 h 1799"/>
                <a:gd name="T94" fmla="*/ 266 w 593"/>
                <a:gd name="T95" fmla="*/ 330 h 1799"/>
                <a:gd name="T96" fmla="*/ 212 w 593"/>
                <a:gd name="T97" fmla="*/ 310 h 1799"/>
                <a:gd name="T98" fmla="*/ 170 w 593"/>
                <a:gd name="T99" fmla="*/ 273 h 1799"/>
                <a:gd name="T100" fmla="*/ 142 w 593"/>
                <a:gd name="T101" fmla="*/ 223 h 1799"/>
                <a:gd name="T102" fmla="*/ 131 w 593"/>
                <a:gd name="T103" fmla="*/ 165 h 1799"/>
                <a:gd name="T104" fmla="*/ 143 w 593"/>
                <a:gd name="T105" fmla="*/ 108 h 1799"/>
                <a:gd name="T106" fmla="*/ 171 w 593"/>
                <a:gd name="T107" fmla="*/ 59 h 1799"/>
                <a:gd name="T108" fmla="*/ 213 w 593"/>
                <a:gd name="T109" fmla="*/ 23 h 1799"/>
                <a:gd name="T110" fmla="*/ 267 w 593"/>
                <a:gd name="T111" fmla="*/ 3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3" h="1799">
                  <a:moveTo>
                    <a:pt x="297" y="377"/>
                  </a:moveTo>
                  <a:lnTo>
                    <a:pt x="317" y="377"/>
                  </a:lnTo>
                  <a:lnTo>
                    <a:pt x="342" y="378"/>
                  </a:lnTo>
                  <a:lnTo>
                    <a:pt x="371" y="379"/>
                  </a:lnTo>
                  <a:lnTo>
                    <a:pt x="400" y="380"/>
                  </a:lnTo>
                  <a:lnTo>
                    <a:pt x="429" y="383"/>
                  </a:lnTo>
                  <a:lnTo>
                    <a:pt x="454" y="387"/>
                  </a:lnTo>
                  <a:lnTo>
                    <a:pt x="470" y="391"/>
                  </a:lnTo>
                  <a:lnTo>
                    <a:pt x="486" y="396"/>
                  </a:lnTo>
                  <a:lnTo>
                    <a:pt x="502" y="405"/>
                  </a:lnTo>
                  <a:lnTo>
                    <a:pt x="518" y="416"/>
                  </a:lnTo>
                  <a:lnTo>
                    <a:pt x="532" y="429"/>
                  </a:lnTo>
                  <a:lnTo>
                    <a:pt x="545" y="446"/>
                  </a:lnTo>
                  <a:lnTo>
                    <a:pt x="556" y="465"/>
                  </a:lnTo>
                  <a:lnTo>
                    <a:pt x="563" y="487"/>
                  </a:lnTo>
                  <a:lnTo>
                    <a:pt x="567" y="513"/>
                  </a:lnTo>
                  <a:lnTo>
                    <a:pt x="593" y="882"/>
                  </a:lnTo>
                  <a:lnTo>
                    <a:pt x="592" y="897"/>
                  </a:lnTo>
                  <a:lnTo>
                    <a:pt x="588" y="913"/>
                  </a:lnTo>
                  <a:lnTo>
                    <a:pt x="581" y="927"/>
                  </a:lnTo>
                  <a:lnTo>
                    <a:pt x="570" y="940"/>
                  </a:lnTo>
                  <a:lnTo>
                    <a:pt x="557" y="951"/>
                  </a:lnTo>
                  <a:lnTo>
                    <a:pt x="541" y="957"/>
                  </a:lnTo>
                  <a:lnTo>
                    <a:pt x="523" y="959"/>
                  </a:lnTo>
                  <a:lnTo>
                    <a:pt x="508" y="959"/>
                  </a:lnTo>
                  <a:lnTo>
                    <a:pt x="481" y="1743"/>
                  </a:lnTo>
                  <a:lnTo>
                    <a:pt x="476" y="1761"/>
                  </a:lnTo>
                  <a:lnTo>
                    <a:pt x="468" y="1777"/>
                  </a:lnTo>
                  <a:lnTo>
                    <a:pt x="455" y="1788"/>
                  </a:lnTo>
                  <a:lnTo>
                    <a:pt x="439" y="1797"/>
                  </a:lnTo>
                  <a:lnTo>
                    <a:pt x="420" y="1799"/>
                  </a:lnTo>
                  <a:lnTo>
                    <a:pt x="383" y="1799"/>
                  </a:lnTo>
                  <a:lnTo>
                    <a:pt x="364" y="1796"/>
                  </a:lnTo>
                  <a:lnTo>
                    <a:pt x="348" y="1787"/>
                  </a:lnTo>
                  <a:lnTo>
                    <a:pt x="335" y="1775"/>
                  </a:lnTo>
                  <a:lnTo>
                    <a:pt x="326" y="1758"/>
                  </a:lnTo>
                  <a:lnTo>
                    <a:pt x="323" y="1740"/>
                  </a:lnTo>
                  <a:lnTo>
                    <a:pt x="323" y="1140"/>
                  </a:lnTo>
                  <a:lnTo>
                    <a:pt x="269" y="1140"/>
                  </a:lnTo>
                  <a:lnTo>
                    <a:pt x="269" y="1740"/>
                  </a:lnTo>
                  <a:lnTo>
                    <a:pt x="267" y="1758"/>
                  </a:lnTo>
                  <a:lnTo>
                    <a:pt x="258" y="1775"/>
                  </a:lnTo>
                  <a:lnTo>
                    <a:pt x="245" y="1787"/>
                  </a:lnTo>
                  <a:lnTo>
                    <a:pt x="229" y="1796"/>
                  </a:lnTo>
                  <a:lnTo>
                    <a:pt x="210" y="1799"/>
                  </a:lnTo>
                  <a:lnTo>
                    <a:pt x="172" y="1799"/>
                  </a:lnTo>
                  <a:lnTo>
                    <a:pt x="154" y="1797"/>
                  </a:lnTo>
                  <a:lnTo>
                    <a:pt x="138" y="1788"/>
                  </a:lnTo>
                  <a:lnTo>
                    <a:pt x="125" y="1777"/>
                  </a:lnTo>
                  <a:lnTo>
                    <a:pt x="116" y="1761"/>
                  </a:lnTo>
                  <a:lnTo>
                    <a:pt x="112" y="1743"/>
                  </a:lnTo>
                  <a:lnTo>
                    <a:pt x="86" y="959"/>
                  </a:lnTo>
                  <a:lnTo>
                    <a:pt x="70" y="959"/>
                  </a:lnTo>
                  <a:lnTo>
                    <a:pt x="52" y="957"/>
                  </a:lnTo>
                  <a:lnTo>
                    <a:pt x="36" y="951"/>
                  </a:lnTo>
                  <a:lnTo>
                    <a:pt x="23" y="940"/>
                  </a:lnTo>
                  <a:lnTo>
                    <a:pt x="13" y="926"/>
                  </a:lnTo>
                  <a:lnTo>
                    <a:pt x="5" y="913"/>
                  </a:lnTo>
                  <a:lnTo>
                    <a:pt x="1" y="897"/>
                  </a:lnTo>
                  <a:lnTo>
                    <a:pt x="0" y="882"/>
                  </a:lnTo>
                  <a:lnTo>
                    <a:pt x="26" y="513"/>
                  </a:lnTo>
                  <a:lnTo>
                    <a:pt x="31" y="487"/>
                  </a:lnTo>
                  <a:lnTo>
                    <a:pt x="38" y="465"/>
                  </a:lnTo>
                  <a:lnTo>
                    <a:pt x="49" y="446"/>
                  </a:lnTo>
                  <a:lnTo>
                    <a:pt x="61" y="429"/>
                  </a:lnTo>
                  <a:lnTo>
                    <a:pt x="75" y="416"/>
                  </a:lnTo>
                  <a:lnTo>
                    <a:pt x="91" y="405"/>
                  </a:lnTo>
                  <a:lnTo>
                    <a:pt x="107" y="396"/>
                  </a:lnTo>
                  <a:lnTo>
                    <a:pt x="124" y="391"/>
                  </a:lnTo>
                  <a:lnTo>
                    <a:pt x="139" y="387"/>
                  </a:lnTo>
                  <a:lnTo>
                    <a:pt x="165" y="383"/>
                  </a:lnTo>
                  <a:lnTo>
                    <a:pt x="192" y="380"/>
                  </a:lnTo>
                  <a:lnTo>
                    <a:pt x="222" y="379"/>
                  </a:lnTo>
                  <a:lnTo>
                    <a:pt x="250" y="378"/>
                  </a:lnTo>
                  <a:lnTo>
                    <a:pt x="276" y="377"/>
                  </a:lnTo>
                  <a:lnTo>
                    <a:pt x="297" y="377"/>
                  </a:lnTo>
                  <a:close/>
                  <a:moveTo>
                    <a:pt x="297" y="0"/>
                  </a:moveTo>
                  <a:lnTo>
                    <a:pt x="326" y="3"/>
                  </a:lnTo>
                  <a:lnTo>
                    <a:pt x="354" y="11"/>
                  </a:lnTo>
                  <a:lnTo>
                    <a:pt x="379" y="23"/>
                  </a:lnTo>
                  <a:lnTo>
                    <a:pt x="402" y="39"/>
                  </a:lnTo>
                  <a:lnTo>
                    <a:pt x="423" y="59"/>
                  </a:lnTo>
                  <a:lnTo>
                    <a:pt x="438" y="82"/>
                  </a:lnTo>
                  <a:lnTo>
                    <a:pt x="451" y="108"/>
                  </a:lnTo>
                  <a:lnTo>
                    <a:pt x="458" y="135"/>
                  </a:lnTo>
                  <a:lnTo>
                    <a:pt x="462" y="165"/>
                  </a:lnTo>
                  <a:lnTo>
                    <a:pt x="460" y="195"/>
                  </a:lnTo>
                  <a:lnTo>
                    <a:pt x="451" y="223"/>
                  </a:lnTo>
                  <a:lnTo>
                    <a:pt x="439" y="249"/>
                  </a:lnTo>
                  <a:lnTo>
                    <a:pt x="424" y="273"/>
                  </a:lnTo>
                  <a:lnTo>
                    <a:pt x="404" y="293"/>
                  </a:lnTo>
                  <a:lnTo>
                    <a:pt x="380" y="310"/>
                  </a:lnTo>
                  <a:lnTo>
                    <a:pt x="355" y="322"/>
                  </a:lnTo>
                  <a:lnTo>
                    <a:pt x="326" y="330"/>
                  </a:lnTo>
                  <a:lnTo>
                    <a:pt x="297" y="333"/>
                  </a:lnTo>
                  <a:lnTo>
                    <a:pt x="266" y="330"/>
                  </a:lnTo>
                  <a:lnTo>
                    <a:pt x="239" y="322"/>
                  </a:lnTo>
                  <a:lnTo>
                    <a:pt x="212" y="310"/>
                  </a:lnTo>
                  <a:lnTo>
                    <a:pt x="189" y="293"/>
                  </a:lnTo>
                  <a:lnTo>
                    <a:pt x="170" y="273"/>
                  </a:lnTo>
                  <a:lnTo>
                    <a:pt x="153" y="249"/>
                  </a:lnTo>
                  <a:lnTo>
                    <a:pt x="142" y="223"/>
                  </a:lnTo>
                  <a:lnTo>
                    <a:pt x="134" y="195"/>
                  </a:lnTo>
                  <a:lnTo>
                    <a:pt x="131" y="165"/>
                  </a:lnTo>
                  <a:lnTo>
                    <a:pt x="134" y="135"/>
                  </a:lnTo>
                  <a:lnTo>
                    <a:pt x="143" y="108"/>
                  </a:lnTo>
                  <a:lnTo>
                    <a:pt x="154" y="82"/>
                  </a:lnTo>
                  <a:lnTo>
                    <a:pt x="171" y="59"/>
                  </a:lnTo>
                  <a:lnTo>
                    <a:pt x="190" y="39"/>
                  </a:lnTo>
                  <a:lnTo>
                    <a:pt x="213" y="23"/>
                  </a:lnTo>
                  <a:lnTo>
                    <a:pt x="239" y="11"/>
                  </a:lnTo>
                  <a:lnTo>
                    <a:pt x="267" y="3"/>
                  </a:lnTo>
                  <a:lnTo>
                    <a:pt x="2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81" name="Right Arrow 180"/>
          <p:cNvSpPr>
            <a:spLocks noChangeAspect="1"/>
          </p:cNvSpPr>
          <p:nvPr/>
        </p:nvSpPr>
        <p:spPr bwMode="auto">
          <a:xfrm>
            <a:off x="6137441" y="239409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82" name="Group 181"/>
          <p:cNvGrpSpPr>
            <a:grpSpLocks noChangeAspect="1"/>
          </p:cNvGrpSpPr>
          <p:nvPr/>
        </p:nvGrpSpPr>
        <p:grpSpPr>
          <a:xfrm>
            <a:off x="7721356" y="1906634"/>
            <a:ext cx="533044" cy="866197"/>
            <a:chOff x="1139826" y="2876550"/>
            <a:chExt cx="330200" cy="536575"/>
          </a:xfrm>
        </p:grpSpPr>
        <p:sp>
          <p:nvSpPr>
            <p:cNvPr id="183" name="Freeform 182"/>
            <p:cNvSpPr>
              <a:spLocks/>
            </p:cNvSpPr>
            <p:nvPr/>
          </p:nvSpPr>
          <p:spPr bwMode="white">
            <a:xfrm>
              <a:off x="1139826" y="2876550"/>
              <a:ext cx="330200" cy="536575"/>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Freeform 183"/>
            <p:cNvSpPr>
              <a:spLocks noEditPoints="1"/>
            </p:cNvSpPr>
            <p:nvPr/>
          </p:nvSpPr>
          <p:spPr bwMode="auto">
            <a:xfrm>
              <a:off x="1165226" y="2901950"/>
              <a:ext cx="279400" cy="485775"/>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1216026" y="2979738"/>
              <a:ext cx="177800" cy="292100"/>
            </a:xfrm>
            <a:prstGeom prst="rect">
              <a:avLst/>
            </a:prstGeom>
            <a:solidFill>
              <a:srgbClr val="7FD9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Freeform 185"/>
            <p:cNvSpPr>
              <a:spLocks/>
            </p:cNvSpPr>
            <p:nvPr/>
          </p:nvSpPr>
          <p:spPr bwMode="auto">
            <a:xfrm>
              <a:off x="1216026" y="2979738"/>
              <a:ext cx="177800" cy="292100"/>
            </a:xfrm>
            <a:custGeom>
              <a:avLst/>
              <a:gdLst>
                <a:gd name="T0" fmla="*/ 788 w 788"/>
                <a:gd name="T1" fmla="*/ 0 h 1293"/>
                <a:gd name="T2" fmla="*/ 0 w 788"/>
                <a:gd name="T3" fmla="*/ 1293 h 1293"/>
                <a:gd name="T4" fmla="*/ 15 w 788"/>
                <a:gd name="T5" fmla="*/ 76 h 1293"/>
                <a:gd name="T6" fmla="*/ 41 w 788"/>
                <a:gd name="T7" fmla="*/ 88 h 1293"/>
                <a:gd name="T8" fmla="*/ 84 w 788"/>
                <a:gd name="T9" fmla="*/ 129 h 1293"/>
                <a:gd name="T10" fmla="*/ 104 w 788"/>
                <a:gd name="T11" fmla="*/ 170 h 1293"/>
                <a:gd name="T12" fmla="*/ 117 w 788"/>
                <a:gd name="T13" fmla="*/ 193 h 1293"/>
                <a:gd name="T14" fmla="*/ 134 w 788"/>
                <a:gd name="T15" fmla="*/ 213 h 1293"/>
                <a:gd name="T16" fmla="*/ 163 w 788"/>
                <a:gd name="T17" fmla="*/ 235 h 1293"/>
                <a:gd name="T18" fmla="*/ 182 w 788"/>
                <a:gd name="T19" fmla="*/ 263 h 1293"/>
                <a:gd name="T20" fmla="*/ 192 w 788"/>
                <a:gd name="T21" fmla="*/ 294 h 1293"/>
                <a:gd name="T22" fmla="*/ 198 w 788"/>
                <a:gd name="T23" fmla="*/ 321 h 1293"/>
                <a:gd name="T24" fmla="*/ 200 w 788"/>
                <a:gd name="T25" fmla="*/ 329 h 1293"/>
                <a:gd name="T26" fmla="*/ 206 w 788"/>
                <a:gd name="T27" fmla="*/ 360 h 1293"/>
                <a:gd name="T28" fmla="*/ 207 w 788"/>
                <a:gd name="T29" fmla="*/ 408 h 1293"/>
                <a:gd name="T30" fmla="*/ 207 w 788"/>
                <a:gd name="T31" fmla="*/ 438 h 1293"/>
                <a:gd name="T32" fmla="*/ 217 w 788"/>
                <a:gd name="T33" fmla="*/ 466 h 1293"/>
                <a:gd name="T34" fmla="*/ 231 w 788"/>
                <a:gd name="T35" fmla="*/ 488 h 1293"/>
                <a:gd name="T36" fmla="*/ 242 w 788"/>
                <a:gd name="T37" fmla="*/ 505 h 1293"/>
                <a:gd name="T38" fmla="*/ 275 w 788"/>
                <a:gd name="T39" fmla="*/ 536 h 1293"/>
                <a:gd name="T40" fmla="*/ 304 w 788"/>
                <a:gd name="T41" fmla="*/ 580 h 1293"/>
                <a:gd name="T42" fmla="*/ 330 w 788"/>
                <a:gd name="T43" fmla="*/ 630 h 1293"/>
                <a:gd name="T44" fmla="*/ 348 w 788"/>
                <a:gd name="T45" fmla="*/ 678 h 1293"/>
                <a:gd name="T46" fmla="*/ 355 w 788"/>
                <a:gd name="T47" fmla="*/ 717 h 1293"/>
                <a:gd name="T48" fmla="*/ 355 w 788"/>
                <a:gd name="T49" fmla="*/ 780 h 1293"/>
                <a:gd name="T50" fmla="*/ 354 w 788"/>
                <a:gd name="T51" fmla="*/ 813 h 1293"/>
                <a:gd name="T52" fmla="*/ 365 w 788"/>
                <a:gd name="T53" fmla="*/ 843 h 1293"/>
                <a:gd name="T54" fmla="*/ 384 w 788"/>
                <a:gd name="T55" fmla="*/ 867 h 1293"/>
                <a:gd name="T56" fmla="*/ 400 w 788"/>
                <a:gd name="T57" fmla="*/ 887 h 1293"/>
                <a:gd name="T58" fmla="*/ 415 w 788"/>
                <a:gd name="T59" fmla="*/ 883 h 1293"/>
                <a:gd name="T60" fmla="*/ 426 w 788"/>
                <a:gd name="T61" fmla="*/ 850 h 1293"/>
                <a:gd name="T62" fmla="*/ 433 w 788"/>
                <a:gd name="T63" fmla="*/ 821 h 1293"/>
                <a:gd name="T64" fmla="*/ 438 w 788"/>
                <a:gd name="T65" fmla="*/ 789 h 1293"/>
                <a:gd name="T66" fmla="*/ 464 w 788"/>
                <a:gd name="T67" fmla="*/ 743 h 1293"/>
                <a:gd name="T68" fmla="*/ 514 w 788"/>
                <a:gd name="T69" fmla="*/ 691 h 1293"/>
                <a:gd name="T70" fmla="*/ 558 w 788"/>
                <a:gd name="T71" fmla="*/ 657 h 1293"/>
                <a:gd name="T72" fmla="*/ 581 w 788"/>
                <a:gd name="T73" fmla="*/ 649 h 1293"/>
                <a:gd name="T74" fmla="*/ 614 w 788"/>
                <a:gd name="T75" fmla="*/ 643 h 1293"/>
                <a:gd name="T76" fmla="*/ 665 w 788"/>
                <a:gd name="T77" fmla="*/ 639 h 1293"/>
                <a:gd name="T78" fmla="*/ 720 w 788"/>
                <a:gd name="T79" fmla="*/ 635 h 1293"/>
                <a:gd name="T80" fmla="*/ 728 w 788"/>
                <a:gd name="T81" fmla="*/ 626 h 1293"/>
                <a:gd name="T82" fmla="*/ 740 w 788"/>
                <a:gd name="T83" fmla="*/ 612 h 1293"/>
                <a:gd name="T84" fmla="*/ 752 w 788"/>
                <a:gd name="T85" fmla="*/ 601 h 1293"/>
                <a:gd name="T86" fmla="*/ 708 w 788"/>
                <a:gd name="T87" fmla="*/ 588 h 1293"/>
                <a:gd name="T88" fmla="*/ 660 w 788"/>
                <a:gd name="T89" fmla="*/ 566 h 1293"/>
                <a:gd name="T90" fmla="*/ 617 w 788"/>
                <a:gd name="T91" fmla="*/ 538 h 1293"/>
                <a:gd name="T92" fmla="*/ 586 w 788"/>
                <a:gd name="T93" fmla="*/ 510 h 1293"/>
                <a:gd name="T94" fmla="*/ 570 w 788"/>
                <a:gd name="T95" fmla="*/ 477 h 1293"/>
                <a:gd name="T96" fmla="*/ 573 w 788"/>
                <a:gd name="T97" fmla="*/ 438 h 1293"/>
                <a:gd name="T98" fmla="*/ 587 w 788"/>
                <a:gd name="T99" fmla="*/ 389 h 1293"/>
                <a:gd name="T100" fmla="*/ 594 w 788"/>
                <a:gd name="T101" fmla="*/ 372 h 1293"/>
                <a:gd name="T102" fmla="*/ 583 w 788"/>
                <a:gd name="T103" fmla="*/ 362 h 1293"/>
                <a:gd name="T104" fmla="*/ 547 w 788"/>
                <a:gd name="T105" fmla="*/ 355 h 1293"/>
                <a:gd name="T106" fmla="*/ 505 w 788"/>
                <a:gd name="T107" fmla="*/ 337 h 1293"/>
                <a:gd name="T108" fmla="*/ 464 w 788"/>
                <a:gd name="T109" fmla="*/ 312 h 1293"/>
                <a:gd name="T110" fmla="*/ 432 w 788"/>
                <a:gd name="T111" fmla="*/ 283 h 1293"/>
                <a:gd name="T112" fmla="*/ 417 w 788"/>
                <a:gd name="T113" fmla="*/ 260 h 1293"/>
                <a:gd name="T114" fmla="*/ 411 w 788"/>
                <a:gd name="T115" fmla="*/ 240 h 1293"/>
                <a:gd name="T116" fmla="*/ 407 w 788"/>
                <a:gd name="T117" fmla="*/ 209 h 1293"/>
                <a:gd name="T118" fmla="*/ 405 w 788"/>
                <a:gd name="T119" fmla="*/ 165 h 1293"/>
                <a:gd name="T120" fmla="*/ 404 w 788"/>
                <a:gd name="T121" fmla="*/ 100 h 1293"/>
                <a:gd name="T122" fmla="*/ 404 w 788"/>
                <a:gd name="T123" fmla="*/ 37 h 1293"/>
                <a:gd name="T124" fmla="*/ 404 w 788"/>
                <a:gd name="T125" fmla="*/ 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8" h="1293">
                  <a:moveTo>
                    <a:pt x="404" y="0"/>
                  </a:moveTo>
                  <a:lnTo>
                    <a:pt x="788" y="0"/>
                  </a:lnTo>
                  <a:lnTo>
                    <a:pt x="788" y="1293"/>
                  </a:lnTo>
                  <a:lnTo>
                    <a:pt x="0" y="1293"/>
                  </a:lnTo>
                  <a:lnTo>
                    <a:pt x="0" y="75"/>
                  </a:lnTo>
                  <a:lnTo>
                    <a:pt x="15" y="76"/>
                  </a:lnTo>
                  <a:lnTo>
                    <a:pt x="28" y="80"/>
                  </a:lnTo>
                  <a:lnTo>
                    <a:pt x="41" y="88"/>
                  </a:lnTo>
                  <a:lnTo>
                    <a:pt x="65" y="108"/>
                  </a:lnTo>
                  <a:lnTo>
                    <a:pt x="84" y="129"/>
                  </a:lnTo>
                  <a:lnTo>
                    <a:pt x="97" y="149"/>
                  </a:lnTo>
                  <a:lnTo>
                    <a:pt x="104" y="170"/>
                  </a:lnTo>
                  <a:lnTo>
                    <a:pt x="110" y="181"/>
                  </a:lnTo>
                  <a:lnTo>
                    <a:pt x="117" y="193"/>
                  </a:lnTo>
                  <a:lnTo>
                    <a:pt x="126" y="205"/>
                  </a:lnTo>
                  <a:lnTo>
                    <a:pt x="134" y="213"/>
                  </a:lnTo>
                  <a:lnTo>
                    <a:pt x="150" y="223"/>
                  </a:lnTo>
                  <a:lnTo>
                    <a:pt x="163" y="235"/>
                  </a:lnTo>
                  <a:lnTo>
                    <a:pt x="173" y="248"/>
                  </a:lnTo>
                  <a:lnTo>
                    <a:pt x="182" y="263"/>
                  </a:lnTo>
                  <a:lnTo>
                    <a:pt x="187" y="279"/>
                  </a:lnTo>
                  <a:lnTo>
                    <a:pt x="192" y="294"/>
                  </a:lnTo>
                  <a:lnTo>
                    <a:pt x="195" y="308"/>
                  </a:lnTo>
                  <a:lnTo>
                    <a:pt x="198" y="321"/>
                  </a:lnTo>
                  <a:lnTo>
                    <a:pt x="199" y="325"/>
                  </a:lnTo>
                  <a:lnTo>
                    <a:pt x="200" y="329"/>
                  </a:lnTo>
                  <a:lnTo>
                    <a:pt x="204" y="343"/>
                  </a:lnTo>
                  <a:lnTo>
                    <a:pt x="206" y="360"/>
                  </a:lnTo>
                  <a:lnTo>
                    <a:pt x="207" y="381"/>
                  </a:lnTo>
                  <a:lnTo>
                    <a:pt x="207" y="408"/>
                  </a:lnTo>
                  <a:lnTo>
                    <a:pt x="207" y="421"/>
                  </a:lnTo>
                  <a:lnTo>
                    <a:pt x="207" y="438"/>
                  </a:lnTo>
                  <a:lnTo>
                    <a:pt x="208" y="453"/>
                  </a:lnTo>
                  <a:lnTo>
                    <a:pt x="217" y="466"/>
                  </a:lnTo>
                  <a:lnTo>
                    <a:pt x="226" y="481"/>
                  </a:lnTo>
                  <a:lnTo>
                    <a:pt x="231" y="488"/>
                  </a:lnTo>
                  <a:lnTo>
                    <a:pt x="237" y="498"/>
                  </a:lnTo>
                  <a:lnTo>
                    <a:pt x="242" y="505"/>
                  </a:lnTo>
                  <a:lnTo>
                    <a:pt x="259" y="518"/>
                  </a:lnTo>
                  <a:lnTo>
                    <a:pt x="275" y="536"/>
                  </a:lnTo>
                  <a:lnTo>
                    <a:pt x="290" y="557"/>
                  </a:lnTo>
                  <a:lnTo>
                    <a:pt x="304" y="580"/>
                  </a:lnTo>
                  <a:lnTo>
                    <a:pt x="318" y="604"/>
                  </a:lnTo>
                  <a:lnTo>
                    <a:pt x="330" y="630"/>
                  </a:lnTo>
                  <a:lnTo>
                    <a:pt x="339" y="655"/>
                  </a:lnTo>
                  <a:lnTo>
                    <a:pt x="348" y="678"/>
                  </a:lnTo>
                  <a:lnTo>
                    <a:pt x="353" y="699"/>
                  </a:lnTo>
                  <a:lnTo>
                    <a:pt x="355" y="717"/>
                  </a:lnTo>
                  <a:lnTo>
                    <a:pt x="356" y="747"/>
                  </a:lnTo>
                  <a:lnTo>
                    <a:pt x="355" y="780"/>
                  </a:lnTo>
                  <a:lnTo>
                    <a:pt x="354" y="796"/>
                  </a:lnTo>
                  <a:lnTo>
                    <a:pt x="354" y="813"/>
                  </a:lnTo>
                  <a:lnTo>
                    <a:pt x="354" y="829"/>
                  </a:lnTo>
                  <a:lnTo>
                    <a:pt x="365" y="843"/>
                  </a:lnTo>
                  <a:lnTo>
                    <a:pt x="378" y="860"/>
                  </a:lnTo>
                  <a:lnTo>
                    <a:pt x="384" y="867"/>
                  </a:lnTo>
                  <a:lnTo>
                    <a:pt x="392" y="877"/>
                  </a:lnTo>
                  <a:lnTo>
                    <a:pt x="400" y="887"/>
                  </a:lnTo>
                  <a:lnTo>
                    <a:pt x="409" y="897"/>
                  </a:lnTo>
                  <a:lnTo>
                    <a:pt x="415" y="883"/>
                  </a:lnTo>
                  <a:lnTo>
                    <a:pt x="420" y="866"/>
                  </a:lnTo>
                  <a:lnTo>
                    <a:pt x="426" y="850"/>
                  </a:lnTo>
                  <a:lnTo>
                    <a:pt x="430" y="835"/>
                  </a:lnTo>
                  <a:lnTo>
                    <a:pt x="433" y="821"/>
                  </a:lnTo>
                  <a:lnTo>
                    <a:pt x="435" y="810"/>
                  </a:lnTo>
                  <a:lnTo>
                    <a:pt x="438" y="789"/>
                  </a:lnTo>
                  <a:lnTo>
                    <a:pt x="448" y="767"/>
                  </a:lnTo>
                  <a:lnTo>
                    <a:pt x="464" y="743"/>
                  </a:lnTo>
                  <a:lnTo>
                    <a:pt x="486" y="717"/>
                  </a:lnTo>
                  <a:lnTo>
                    <a:pt x="514" y="691"/>
                  </a:lnTo>
                  <a:lnTo>
                    <a:pt x="549" y="663"/>
                  </a:lnTo>
                  <a:lnTo>
                    <a:pt x="558" y="657"/>
                  </a:lnTo>
                  <a:lnTo>
                    <a:pt x="568" y="653"/>
                  </a:lnTo>
                  <a:lnTo>
                    <a:pt x="581" y="649"/>
                  </a:lnTo>
                  <a:lnTo>
                    <a:pt x="596" y="645"/>
                  </a:lnTo>
                  <a:lnTo>
                    <a:pt x="614" y="643"/>
                  </a:lnTo>
                  <a:lnTo>
                    <a:pt x="637" y="641"/>
                  </a:lnTo>
                  <a:lnTo>
                    <a:pt x="665" y="639"/>
                  </a:lnTo>
                  <a:lnTo>
                    <a:pt x="699" y="637"/>
                  </a:lnTo>
                  <a:lnTo>
                    <a:pt x="720" y="635"/>
                  </a:lnTo>
                  <a:lnTo>
                    <a:pt x="723" y="632"/>
                  </a:lnTo>
                  <a:lnTo>
                    <a:pt x="728" y="626"/>
                  </a:lnTo>
                  <a:lnTo>
                    <a:pt x="734" y="619"/>
                  </a:lnTo>
                  <a:lnTo>
                    <a:pt x="740" y="612"/>
                  </a:lnTo>
                  <a:lnTo>
                    <a:pt x="747" y="605"/>
                  </a:lnTo>
                  <a:lnTo>
                    <a:pt x="752" y="601"/>
                  </a:lnTo>
                  <a:lnTo>
                    <a:pt x="731" y="596"/>
                  </a:lnTo>
                  <a:lnTo>
                    <a:pt x="708" y="588"/>
                  </a:lnTo>
                  <a:lnTo>
                    <a:pt x="685" y="578"/>
                  </a:lnTo>
                  <a:lnTo>
                    <a:pt x="660" y="566"/>
                  </a:lnTo>
                  <a:lnTo>
                    <a:pt x="638" y="552"/>
                  </a:lnTo>
                  <a:lnTo>
                    <a:pt x="617" y="538"/>
                  </a:lnTo>
                  <a:lnTo>
                    <a:pt x="600" y="524"/>
                  </a:lnTo>
                  <a:lnTo>
                    <a:pt x="586" y="510"/>
                  </a:lnTo>
                  <a:lnTo>
                    <a:pt x="577" y="496"/>
                  </a:lnTo>
                  <a:lnTo>
                    <a:pt x="570" y="477"/>
                  </a:lnTo>
                  <a:lnTo>
                    <a:pt x="569" y="458"/>
                  </a:lnTo>
                  <a:lnTo>
                    <a:pt x="573" y="438"/>
                  </a:lnTo>
                  <a:lnTo>
                    <a:pt x="579" y="415"/>
                  </a:lnTo>
                  <a:lnTo>
                    <a:pt x="587" y="389"/>
                  </a:lnTo>
                  <a:lnTo>
                    <a:pt x="590" y="380"/>
                  </a:lnTo>
                  <a:lnTo>
                    <a:pt x="594" y="372"/>
                  </a:lnTo>
                  <a:lnTo>
                    <a:pt x="588" y="368"/>
                  </a:lnTo>
                  <a:lnTo>
                    <a:pt x="583" y="362"/>
                  </a:lnTo>
                  <a:lnTo>
                    <a:pt x="566" y="360"/>
                  </a:lnTo>
                  <a:lnTo>
                    <a:pt x="547" y="355"/>
                  </a:lnTo>
                  <a:lnTo>
                    <a:pt x="526" y="348"/>
                  </a:lnTo>
                  <a:lnTo>
                    <a:pt x="505" y="337"/>
                  </a:lnTo>
                  <a:lnTo>
                    <a:pt x="484" y="325"/>
                  </a:lnTo>
                  <a:lnTo>
                    <a:pt x="464" y="312"/>
                  </a:lnTo>
                  <a:lnTo>
                    <a:pt x="447" y="298"/>
                  </a:lnTo>
                  <a:lnTo>
                    <a:pt x="432" y="283"/>
                  </a:lnTo>
                  <a:lnTo>
                    <a:pt x="421" y="268"/>
                  </a:lnTo>
                  <a:lnTo>
                    <a:pt x="417" y="260"/>
                  </a:lnTo>
                  <a:lnTo>
                    <a:pt x="414" y="250"/>
                  </a:lnTo>
                  <a:lnTo>
                    <a:pt x="411" y="240"/>
                  </a:lnTo>
                  <a:lnTo>
                    <a:pt x="409" y="226"/>
                  </a:lnTo>
                  <a:lnTo>
                    <a:pt x="407" y="209"/>
                  </a:lnTo>
                  <a:lnTo>
                    <a:pt x="406" y="189"/>
                  </a:lnTo>
                  <a:lnTo>
                    <a:pt x="405" y="165"/>
                  </a:lnTo>
                  <a:lnTo>
                    <a:pt x="405" y="135"/>
                  </a:lnTo>
                  <a:lnTo>
                    <a:pt x="404" y="100"/>
                  </a:lnTo>
                  <a:lnTo>
                    <a:pt x="404" y="59"/>
                  </a:lnTo>
                  <a:lnTo>
                    <a:pt x="404" y="37"/>
                  </a:lnTo>
                  <a:lnTo>
                    <a:pt x="404" y="17"/>
                  </a:lnTo>
                  <a:lnTo>
                    <a:pt x="404" y="3"/>
                  </a:lnTo>
                  <a:lnTo>
                    <a:pt x="404" y="0"/>
                  </a:lnTo>
                  <a:close/>
                </a:path>
              </a:pathLst>
            </a:custGeom>
            <a:solidFill>
              <a:srgbClr val="50B34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Freeform 186"/>
            <p:cNvSpPr>
              <a:spLocks/>
            </p:cNvSpPr>
            <p:nvPr/>
          </p:nvSpPr>
          <p:spPr bwMode="auto">
            <a:xfrm>
              <a:off x="1216026" y="3011488"/>
              <a:ext cx="177800" cy="260350"/>
            </a:xfrm>
            <a:custGeom>
              <a:avLst/>
              <a:gdLst>
                <a:gd name="T0" fmla="*/ 12 w 788"/>
                <a:gd name="T1" fmla="*/ 8 h 1149"/>
                <a:gd name="T2" fmla="*/ 28 w 788"/>
                <a:gd name="T3" fmla="*/ 26 h 1149"/>
                <a:gd name="T4" fmla="*/ 35 w 788"/>
                <a:gd name="T5" fmla="*/ 40 h 1149"/>
                <a:gd name="T6" fmla="*/ 41 w 788"/>
                <a:gd name="T7" fmla="*/ 58 h 1149"/>
                <a:gd name="T8" fmla="*/ 57 w 788"/>
                <a:gd name="T9" fmla="*/ 83 h 1149"/>
                <a:gd name="T10" fmla="*/ 76 w 788"/>
                <a:gd name="T11" fmla="*/ 110 h 1149"/>
                <a:gd name="T12" fmla="*/ 96 w 788"/>
                <a:gd name="T13" fmla="*/ 129 h 1149"/>
                <a:gd name="T14" fmla="*/ 112 w 788"/>
                <a:gd name="T15" fmla="*/ 138 h 1149"/>
                <a:gd name="T16" fmla="*/ 123 w 788"/>
                <a:gd name="T17" fmla="*/ 158 h 1149"/>
                <a:gd name="T18" fmla="*/ 129 w 788"/>
                <a:gd name="T19" fmla="*/ 185 h 1149"/>
                <a:gd name="T20" fmla="*/ 133 w 788"/>
                <a:gd name="T21" fmla="*/ 206 h 1149"/>
                <a:gd name="T22" fmla="*/ 137 w 788"/>
                <a:gd name="T23" fmla="*/ 218 h 1149"/>
                <a:gd name="T24" fmla="*/ 138 w 788"/>
                <a:gd name="T25" fmla="*/ 244 h 1149"/>
                <a:gd name="T26" fmla="*/ 138 w 788"/>
                <a:gd name="T27" fmla="*/ 280 h 1149"/>
                <a:gd name="T28" fmla="*/ 138 w 788"/>
                <a:gd name="T29" fmla="*/ 314 h 1149"/>
                <a:gd name="T30" fmla="*/ 142 w 788"/>
                <a:gd name="T31" fmla="*/ 339 h 1149"/>
                <a:gd name="T32" fmla="*/ 151 w 788"/>
                <a:gd name="T33" fmla="*/ 349 h 1149"/>
                <a:gd name="T34" fmla="*/ 167 w 788"/>
                <a:gd name="T35" fmla="*/ 374 h 1149"/>
                <a:gd name="T36" fmla="*/ 186 w 788"/>
                <a:gd name="T37" fmla="*/ 402 h 1149"/>
                <a:gd name="T38" fmla="*/ 206 w 788"/>
                <a:gd name="T39" fmla="*/ 420 h 1149"/>
                <a:gd name="T40" fmla="*/ 222 w 788"/>
                <a:gd name="T41" fmla="*/ 436 h 1149"/>
                <a:gd name="T42" fmla="*/ 243 w 788"/>
                <a:gd name="T43" fmla="*/ 467 h 1149"/>
                <a:gd name="T44" fmla="*/ 263 w 788"/>
                <a:gd name="T45" fmla="*/ 506 h 1149"/>
                <a:gd name="T46" fmla="*/ 279 w 788"/>
                <a:gd name="T47" fmla="*/ 545 h 1149"/>
                <a:gd name="T48" fmla="*/ 286 w 788"/>
                <a:gd name="T49" fmla="*/ 577 h 1149"/>
                <a:gd name="T50" fmla="*/ 286 w 788"/>
                <a:gd name="T51" fmla="*/ 610 h 1149"/>
                <a:gd name="T52" fmla="*/ 285 w 788"/>
                <a:gd name="T53" fmla="*/ 647 h 1149"/>
                <a:gd name="T54" fmla="*/ 284 w 788"/>
                <a:gd name="T55" fmla="*/ 683 h 1149"/>
                <a:gd name="T56" fmla="*/ 287 w 788"/>
                <a:gd name="T57" fmla="*/ 712 h 1149"/>
                <a:gd name="T58" fmla="*/ 296 w 788"/>
                <a:gd name="T59" fmla="*/ 726 h 1149"/>
                <a:gd name="T60" fmla="*/ 311 w 788"/>
                <a:gd name="T61" fmla="*/ 742 h 1149"/>
                <a:gd name="T62" fmla="*/ 333 w 788"/>
                <a:gd name="T63" fmla="*/ 771 h 1149"/>
                <a:gd name="T64" fmla="*/ 360 w 788"/>
                <a:gd name="T65" fmla="*/ 802 h 1149"/>
                <a:gd name="T66" fmla="*/ 390 w 788"/>
                <a:gd name="T67" fmla="*/ 828 h 1149"/>
                <a:gd name="T68" fmla="*/ 420 w 788"/>
                <a:gd name="T69" fmla="*/ 835 h 1149"/>
                <a:gd name="T70" fmla="*/ 447 w 788"/>
                <a:gd name="T71" fmla="*/ 820 h 1149"/>
                <a:gd name="T72" fmla="*/ 468 w 788"/>
                <a:gd name="T73" fmla="*/ 788 h 1149"/>
                <a:gd name="T74" fmla="*/ 486 w 788"/>
                <a:gd name="T75" fmla="*/ 748 h 1149"/>
                <a:gd name="T76" fmla="*/ 498 w 788"/>
                <a:gd name="T77" fmla="*/ 707 h 1149"/>
                <a:gd name="T78" fmla="*/ 504 w 788"/>
                <a:gd name="T79" fmla="*/ 677 h 1149"/>
                <a:gd name="T80" fmla="*/ 507 w 788"/>
                <a:gd name="T81" fmla="*/ 659 h 1149"/>
                <a:gd name="T82" fmla="*/ 524 w 788"/>
                <a:gd name="T83" fmla="*/ 636 h 1149"/>
                <a:gd name="T84" fmla="*/ 549 w 788"/>
                <a:gd name="T85" fmla="*/ 610 h 1149"/>
                <a:gd name="T86" fmla="*/ 575 w 788"/>
                <a:gd name="T87" fmla="*/ 588 h 1149"/>
                <a:gd name="T88" fmla="*/ 590 w 788"/>
                <a:gd name="T89" fmla="*/ 574 h 1149"/>
                <a:gd name="T90" fmla="*/ 611 w 788"/>
                <a:gd name="T91" fmla="*/ 570 h 1149"/>
                <a:gd name="T92" fmla="*/ 646 w 788"/>
                <a:gd name="T93" fmla="*/ 566 h 1149"/>
                <a:gd name="T94" fmla="*/ 688 w 788"/>
                <a:gd name="T95" fmla="*/ 563 h 1149"/>
                <a:gd name="T96" fmla="*/ 726 w 788"/>
                <a:gd name="T97" fmla="*/ 561 h 1149"/>
                <a:gd name="T98" fmla="*/ 748 w 788"/>
                <a:gd name="T99" fmla="*/ 558 h 1149"/>
                <a:gd name="T100" fmla="*/ 762 w 788"/>
                <a:gd name="T101" fmla="*/ 549 h 1149"/>
                <a:gd name="T102" fmla="*/ 779 w 788"/>
                <a:gd name="T103" fmla="*/ 529 h 1149"/>
                <a:gd name="T104" fmla="*/ 788 w 788"/>
                <a:gd name="T105" fmla="*/ 1149 h 1149"/>
                <a:gd name="T106" fmla="*/ 0 w 788"/>
                <a:gd name="T107"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8" h="1149">
                  <a:moveTo>
                    <a:pt x="0" y="0"/>
                  </a:moveTo>
                  <a:lnTo>
                    <a:pt x="12" y="8"/>
                  </a:lnTo>
                  <a:lnTo>
                    <a:pt x="21" y="18"/>
                  </a:lnTo>
                  <a:lnTo>
                    <a:pt x="28" y="26"/>
                  </a:lnTo>
                  <a:lnTo>
                    <a:pt x="34" y="33"/>
                  </a:lnTo>
                  <a:lnTo>
                    <a:pt x="35" y="40"/>
                  </a:lnTo>
                  <a:lnTo>
                    <a:pt x="37" y="47"/>
                  </a:lnTo>
                  <a:lnTo>
                    <a:pt x="41" y="58"/>
                  </a:lnTo>
                  <a:lnTo>
                    <a:pt x="49" y="69"/>
                  </a:lnTo>
                  <a:lnTo>
                    <a:pt x="57" y="83"/>
                  </a:lnTo>
                  <a:lnTo>
                    <a:pt x="67" y="97"/>
                  </a:lnTo>
                  <a:lnTo>
                    <a:pt x="76" y="110"/>
                  </a:lnTo>
                  <a:lnTo>
                    <a:pt x="87" y="120"/>
                  </a:lnTo>
                  <a:lnTo>
                    <a:pt x="96" y="129"/>
                  </a:lnTo>
                  <a:lnTo>
                    <a:pt x="105" y="133"/>
                  </a:lnTo>
                  <a:lnTo>
                    <a:pt x="112" y="138"/>
                  </a:lnTo>
                  <a:lnTo>
                    <a:pt x="117" y="146"/>
                  </a:lnTo>
                  <a:lnTo>
                    <a:pt x="123" y="158"/>
                  </a:lnTo>
                  <a:lnTo>
                    <a:pt x="126" y="171"/>
                  </a:lnTo>
                  <a:lnTo>
                    <a:pt x="129" y="185"/>
                  </a:lnTo>
                  <a:lnTo>
                    <a:pt x="131" y="196"/>
                  </a:lnTo>
                  <a:lnTo>
                    <a:pt x="133" y="206"/>
                  </a:lnTo>
                  <a:lnTo>
                    <a:pt x="135" y="212"/>
                  </a:lnTo>
                  <a:lnTo>
                    <a:pt x="137" y="218"/>
                  </a:lnTo>
                  <a:lnTo>
                    <a:pt x="137" y="229"/>
                  </a:lnTo>
                  <a:lnTo>
                    <a:pt x="138" y="244"/>
                  </a:lnTo>
                  <a:lnTo>
                    <a:pt x="138" y="261"/>
                  </a:lnTo>
                  <a:lnTo>
                    <a:pt x="138" y="280"/>
                  </a:lnTo>
                  <a:lnTo>
                    <a:pt x="138" y="298"/>
                  </a:lnTo>
                  <a:lnTo>
                    <a:pt x="138" y="314"/>
                  </a:lnTo>
                  <a:lnTo>
                    <a:pt x="139" y="329"/>
                  </a:lnTo>
                  <a:lnTo>
                    <a:pt x="142" y="339"/>
                  </a:lnTo>
                  <a:lnTo>
                    <a:pt x="145" y="344"/>
                  </a:lnTo>
                  <a:lnTo>
                    <a:pt x="151" y="349"/>
                  </a:lnTo>
                  <a:lnTo>
                    <a:pt x="158" y="360"/>
                  </a:lnTo>
                  <a:lnTo>
                    <a:pt x="167" y="374"/>
                  </a:lnTo>
                  <a:lnTo>
                    <a:pt x="176" y="388"/>
                  </a:lnTo>
                  <a:lnTo>
                    <a:pt x="186" y="402"/>
                  </a:lnTo>
                  <a:lnTo>
                    <a:pt x="195" y="413"/>
                  </a:lnTo>
                  <a:lnTo>
                    <a:pt x="206" y="420"/>
                  </a:lnTo>
                  <a:lnTo>
                    <a:pt x="213" y="425"/>
                  </a:lnTo>
                  <a:lnTo>
                    <a:pt x="222" y="436"/>
                  </a:lnTo>
                  <a:lnTo>
                    <a:pt x="232" y="450"/>
                  </a:lnTo>
                  <a:lnTo>
                    <a:pt x="243" y="467"/>
                  </a:lnTo>
                  <a:lnTo>
                    <a:pt x="252" y="486"/>
                  </a:lnTo>
                  <a:lnTo>
                    <a:pt x="263" y="506"/>
                  </a:lnTo>
                  <a:lnTo>
                    <a:pt x="271" y="526"/>
                  </a:lnTo>
                  <a:lnTo>
                    <a:pt x="279" y="545"/>
                  </a:lnTo>
                  <a:lnTo>
                    <a:pt x="283" y="563"/>
                  </a:lnTo>
                  <a:lnTo>
                    <a:pt x="286" y="577"/>
                  </a:lnTo>
                  <a:lnTo>
                    <a:pt x="286" y="592"/>
                  </a:lnTo>
                  <a:lnTo>
                    <a:pt x="286" y="610"/>
                  </a:lnTo>
                  <a:lnTo>
                    <a:pt x="285" y="628"/>
                  </a:lnTo>
                  <a:lnTo>
                    <a:pt x="285" y="647"/>
                  </a:lnTo>
                  <a:lnTo>
                    <a:pt x="284" y="665"/>
                  </a:lnTo>
                  <a:lnTo>
                    <a:pt x="284" y="683"/>
                  </a:lnTo>
                  <a:lnTo>
                    <a:pt x="285" y="698"/>
                  </a:lnTo>
                  <a:lnTo>
                    <a:pt x="287" y="712"/>
                  </a:lnTo>
                  <a:lnTo>
                    <a:pt x="290" y="721"/>
                  </a:lnTo>
                  <a:lnTo>
                    <a:pt x="296" y="726"/>
                  </a:lnTo>
                  <a:lnTo>
                    <a:pt x="302" y="732"/>
                  </a:lnTo>
                  <a:lnTo>
                    <a:pt x="311" y="742"/>
                  </a:lnTo>
                  <a:lnTo>
                    <a:pt x="321" y="755"/>
                  </a:lnTo>
                  <a:lnTo>
                    <a:pt x="333" y="771"/>
                  </a:lnTo>
                  <a:lnTo>
                    <a:pt x="346" y="787"/>
                  </a:lnTo>
                  <a:lnTo>
                    <a:pt x="360" y="802"/>
                  </a:lnTo>
                  <a:lnTo>
                    <a:pt x="375" y="816"/>
                  </a:lnTo>
                  <a:lnTo>
                    <a:pt x="390" y="828"/>
                  </a:lnTo>
                  <a:lnTo>
                    <a:pt x="406" y="834"/>
                  </a:lnTo>
                  <a:lnTo>
                    <a:pt x="420" y="835"/>
                  </a:lnTo>
                  <a:lnTo>
                    <a:pt x="434" y="831"/>
                  </a:lnTo>
                  <a:lnTo>
                    <a:pt x="447" y="820"/>
                  </a:lnTo>
                  <a:lnTo>
                    <a:pt x="458" y="806"/>
                  </a:lnTo>
                  <a:lnTo>
                    <a:pt x="468" y="788"/>
                  </a:lnTo>
                  <a:lnTo>
                    <a:pt x="477" y="769"/>
                  </a:lnTo>
                  <a:lnTo>
                    <a:pt x="486" y="748"/>
                  </a:lnTo>
                  <a:lnTo>
                    <a:pt x="492" y="726"/>
                  </a:lnTo>
                  <a:lnTo>
                    <a:pt x="498" y="707"/>
                  </a:lnTo>
                  <a:lnTo>
                    <a:pt x="501" y="691"/>
                  </a:lnTo>
                  <a:lnTo>
                    <a:pt x="504" y="677"/>
                  </a:lnTo>
                  <a:lnTo>
                    <a:pt x="504" y="668"/>
                  </a:lnTo>
                  <a:lnTo>
                    <a:pt x="507" y="659"/>
                  </a:lnTo>
                  <a:lnTo>
                    <a:pt x="513" y="648"/>
                  </a:lnTo>
                  <a:lnTo>
                    <a:pt x="524" y="636"/>
                  </a:lnTo>
                  <a:lnTo>
                    <a:pt x="536" y="623"/>
                  </a:lnTo>
                  <a:lnTo>
                    <a:pt x="549" y="610"/>
                  </a:lnTo>
                  <a:lnTo>
                    <a:pt x="563" y="599"/>
                  </a:lnTo>
                  <a:lnTo>
                    <a:pt x="575" y="588"/>
                  </a:lnTo>
                  <a:lnTo>
                    <a:pt x="584" y="580"/>
                  </a:lnTo>
                  <a:lnTo>
                    <a:pt x="590" y="574"/>
                  </a:lnTo>
                  <a:lnTo>
                    <a:pt x="598" y="572"/>
                  </a:lnTo>
                  <a:lnTo>
                    <a:pt x="611" y="570"/>
                  </a:lnTo>
                  <a:lnTo>
                    <a:pt x="626" y="568"/>
                  </a:lnTo>
                  <a:lnTo>
                    <a:pt x="646" y="566"/>
                  </a:lnTo>
                  <a:lnTo>
                    <a:pt x="668" y="564"/>
                  </a:lnTo>
                  <a:lnTo>
                    <a:pt x="688" y="563"/>
                  </a:lnTo>
                  <a:lnTo>
                    <a:pt x="708" y="562"/>
                  </a:lnTo>
                  <a:lnTo>
                    <a:pt x="726" y="561"/>
                  </a:lnTo>
                  <a:lnTo>
                    <a:pt x="739" y="560"/>
                  </a:lnTo>
                  <a:lnTo>
                    <a:pt x="748" y="558"/>
                  </a:lnTo>
                  <a:lnTo>
                    <a:pt x="754" y="555"/>
                  </a:lnTo>
                  <a:lnTo>
                    <a:pt x="762" y="549"/>
                  </a:lnTo>
                  <a:lnTo>
                    <a:pt x="770" y="539"/>
                  </a:lnTo>
                  <a:lnTo>
                    <a:pt x="779" y="529"/>
                  </a:lnTo>
                  <a:lnTo>
                    <a:pt x="788" y="516"/>
                  </a:lnTo>
                  <a:lnTo>
                    <a:pt x="788" y="1149"/>
                  </a:lnTo>
                  <a:lnTo>
                    <a:pt x="0" y="114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Freeform 187"/>
            <p:cNvSpPr>
              <a:spLocks/>
            </p:cNvSpPr>
            <p:nvPr/>
          </p:nvSpPr>
          <p:spPr bwMode="auto">
            <a:xfrm>
              <a:off x="1216026" y="3154363"/>
              <a:ext cx="120650" cy="117475"/>
            </a:xfrm>
            <a:custGeom>
              <a:avLst/>
              <a:gdLst>
                <a:gd name="T0" fmla="*/ 0 w 531"/>
                <a:gd name="T1" fmla="*/ 0 h 523"/>
                <a:gd name="T2" fmla="*/ 24 w 531"/>
                <a:gd name="T3" fmla="*/ 15 h 523"/>
                <a:gd name="T4" fmla="*/ 48 w 531"/>
                <a:gd name="T5" fmla="*/ 32 h 523"/>
                <a:gd name="T6" fmla="*/ 71 w 531"/>
                <a:gd name="T7" fmla="*/ 52 h 523"/>
                <a:gd name="T8" fmla="*/ 93 w 531"/>
                <a:gd name="T9" fmla="*/ 75 h 523"/>
                <a:gd name="T10" fmla="*/ 111 w 531"/>
                <a:gd name="T11" fmla="*/ 101 h 523"/>
                <a:gd name="T12" fmla="*/ 134 w 531"/>
                <a:gd name="T13" fmla="*/ 135 h 523"/>
                <a:gd name="T14" fmla="*/ 164 w 531"/>
                <a:gd name="T15" fmla="*/ 167 h 523"/>
                <a:gd name="T16" fmla="*/ 196 w 531"/>
                <a:gd name="T17" fmla="*/ 198 h 523"/>
                <a:gd name="T18" fmla="*/ 233 w 531"/>
                <a:gd name="T19" fmla="*/ 226 h 523"/>
                <a:gd name="T20" fmla="*/ 271 w 531"/>
                <a:gd name="T21" fmla="*/ 254 h 523"/>
                <a:gd name="T22" fmla="*/ 311 w 531"/>
                <a:gd name="T23" fmla="*/ 278 h 523"/>
                <a:gd name="T24" fmla="*/ 350 w 531"/>
                <a:gd name="T25" fmla="*/ 300 h 523"/>
                <a:gd name="T26" fmla="*/ 386 w 531"/>
                <a:gd name="T27" fmla="*/ 319 h 523"/>
                <a:gd name="T28" fmla="*/ 410 w 531"/>
                <a:gd name="T29" fmla="*/ 335 h 523"/>
                <a:gd name="T30" fmla="*/ 430 w 531"/>
                <a:gd name="T31" fmla="*/ 353 h 523"/>
                <a:gd name="T32" fmla="*/ 447 w 531"/>
                <a:gd name="T33" fmla="*/ 374 h 523"/>
                <a:gd name="T34" fmla="*/ 463 w 531"/>
                <a:gd name="T35" fmla="*/ 397 h 523"/>
                <a:gd name="T36" fmla="*/ 475 w 531"/>
                <a:gd name="T37" fmla="*/ 421 h 523"/>
                <a:gd name="T38" fmla="*/ 487 w 531"/>
                <a:gd name="T39" fmla="*/ 443 h 523"/>
                <a:gd name="T40" fmla="*/ 496 w 531"/>
                <a:gd name="T41" fmla="*/ 465 h 523"/>
                <a:gd name="T42" fmla="*/ 506 w 531"/>
                <a:gd name="T43" fmla="*/ 485 h 523"/>
                <a:gd name="T44" fmla="*/ 514 w 531"/>
                <a:gd name="T45" fmla="*/ 502 h 523"/>
                <a:gd name="T46" fmla="*/ 523 w 531"/>
                <a:gd name="T47" fmla="*/ 515 h 523"/>
                <a:gd name="T48" fmla="*/ 531 w 531"/>
                <a:gd name="T49" fmla="*/ 523 h 523"/>
                <a:gd name="T50" fmla="*/ 0 w 531"/>
                <a:gd name="T51" fmla="*/ 523 h 523"/>
                <a:gd name="T52" fmla="*/ 0 w 531"/>
                <a:gd name="T5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1" h="523">
                  <a:moveTo>
                    <a:pt x="0" y="0"/>
                  </a:moveTo>
                  <a:lnTo>
                    <a:pt x="24" y="15"/>
                  </a:lnTo>
                  <a:lnTo>
                    <a:pt x="48" y="32"/>
                  </a:lnTo>
                  <a:lnTo>
                    <a:pt x="71" y="52"/>
                  </a:lnTo>
                  <a:lnTo>
                    <a:pt x="93" y="75"/>
                  </a:lnTo>
                  <a:lnTo>
                    <a:pt x="111" y="101"/>
                  </a:lnTo>
                  <a:lnTo>
                    <a:pt x="134" y="135"/>
                  </a:lnTo>
                  <a:lnTo>
                    <a:pt x="164" y="167"/>
                  </a:lnTo>
                  <a:lnTo>
                    <a:pt x="196" y="198"/>
                  </a:lnTo>
                  <a:lnTo>
                    <a:pt x="233" y="226"/>
                  </a:lnTo>
                  <a:lnTo>
                    <a:pt x="271" y="254"/>
                  </a:lnTo>
                  <a:lnTo>
                    <a:pt x="311" y="278"/>
                  </a:lnTo>
                  <a:lnTo>
                    <a:pt x="350" y="300"/>
                  </a:lnTo>
                  <a:lnTo>
                    <a:pt x="386" y="319"/>
                  </a:lnTo>
                  <a:lnTo>
                    <a:pt x="410" y="335"/>
                  </a:lnTo>
                  <a:lnTo>
                    <a:pt x="430" y="353"/>
                  </a:lnTo>
                  <a:lnTo>
                    <a:pt x="447" y="374"/>
                  </a:lnTo>
                  <a:lnTo>
                    <a:pt x="463" y="397"/>
                  </a:lnTo>
                  <a:lnTo>
                    <a:pt x="475" y="421"/>
                  </a:lnTo>
                  <a:lnTo>
                    <a:pt x="487" y="443"/>
                  </a:lnTo>
                  <a:lnTo>
                    <a:pt x="496" y="465"/>
                  </a:lnTo>
                  <a:lnTo>
                    <a:pt x="506" y="485"/>
                  </a:lnTo>
                  <a:lnTo>
                    <a:pt x="514" y="502"/>
                  </a:lnTo>
                  <a:lnTo>
                    <a:pt x="523" y="515"/>
                  </a:lnTo>
                  <a:lnTo>
                    <a:pt x="531" y="523"/>
                  </a:lnTo>
                  <a:lnTo>
                    <a:pt x="0" y="523"/>
                  </a:lnTo>
                  <a:lnTo>
                    <a:pt x="0" y="0"/>
                  </a:lnTo>
                  <a:close/>
                </a:path>
              </a:pathLst>
            </a:custGeom>
            <a:solidFill>
              <a:srgbClr val="F79A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Freeform 188"/>
            <p:cNvSpPr>
              <a:spLocks/>
            </p:cNvSpPr>
            <p:nvPr/>
          </p:nvSpPr>
          <p:spPr bwMode="auto">
            <a:xfrm>
              <a:off x="1216026" y="3187700"/>
              <a:ext cx="95250" cy="84138"/>
            </a:xfrm>
            <a:custGeom>
              <a:avLst/>
              <a:gdLst>
                <a:gd name="T0" fmla="*/ 0 w 421"/>
                <a:gd name="T1" fmla="*/ 0 h 376"/>
                <a:gd name="T2" fmla="*/ 24 w 421"/>
                <a:gd name="T3" fmla="*/ 19 h 376"/>
                <a:gd name="T4" fmla="*/ 46 w 421"/>
                <a:gd name="T5" fmla="*/ 41 h 376"/>
                <a:gd name="T6" fmla="*/ 68 w 421"/>
                <a:gd name="T7" fmla="*/ 64 h 376"/>
                <a:gd name="T8" fmla="*/ 84 w 421"/>
                <a:gd name="T9" fmla="*/ 90 h 376"/>
                <a:gd name="T10" fmla="*/ 98 w 421"/>
                <a:gd name="T11" fmla="*/ 110 h 376"/>
                <a:gd name="T12" fmla="*/ 115 w 421"/>
                <a:gd name="T13" fmla="*/ 126 h 376"/>
                <a:gd name="T14" fmla="*/ 135 w 421"/>
                <a:gd name="T15" fmla="*/ 139 h 376"/>
                <a:gd name="T16" fmla="*/ 158 w 421"/>
                <a:gd name="T17" fmla="*/ 152 h 376"/>
                <a:gd name="T18" fmla="*/ 184 w 421"/>
                <a:gd name="T19" fmla="*/ 163 h 376"/>
                <a:gd name="T20" fmla="*/ 210 w 421"/>
                <a:gd name="T21" fmla="*/ 173 h 376"/>
                <a:gd name="T22" fmla="*/ 238 w 421"/>
                <a:gd name="T23" fmla="*/ 183 h 376"/>
                <a:gd name="T24" fmla="*/ 265 w 421"/>
                <a:gd name="T25" fmla="*/ 193 h 376"/>
                <a:gd name="T26" fmla="*/ 294 w 421"/>
                <a:gd name="T27" fmla="*/ 204 h 376"/>
                <a:gd name="T28" fmla="*/ 320 w 421"/>
                <a:gd name="T29" fmla="*/ 216 h 376"/>
                <a:gd name="T30" fmla="*/ 346 w 421"/>
                <a:gd name="T31" fmla="*/ 230 h 376"/>
                <a:gd name="T32" fmla="*/ 367 w 421"/>
                <a:gd name="T33" fmla="*/ 245 h 376"/>
                <a:gd name="T34" fmla="*/ 382 w 421"/>
                <a:gd name="T35" fmla="*/ 263 h 376"/>
                <a:gd name="T36" fmla="*/ 395 w 421"/>
                <a:gd name="T37" fmla="*/ 284 h 376"/>
                <a:gd name="T38" fmla="*/ 406 w 421"/>
                <a:gd name="T39" fmla="*/ 306 h 376"/>
                <a:gd name="T40" fmla="*/ 413 w 421"/>
                <a:gd name="T41" fmla="*/ 330 h 376"/>
                <a:gd name="T42" fmla="*/ 418 w 421"/>
                <a:gd name="T43" fmla="*/ 354 h 376"/>
                <a:gd name="T44" fmla="*/ 421 w 421"/>
                <a:gd name="T45" fmla="*/ 376 h 376"/>
                <a:gd name="T46" fmla="*/ 0 w 421"/>
                <a:gd name="T47" fmla="*/ 376 h 376"/>
                <a:gd name="T48" fmla="*/ 0 w 421"/>
                <a:gd name="T4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76">
                  <a:moveTo>
                    <a:pt x="0" y="0"/>
                  </a:moveTo>
                  <a:lnTo>
                    <a:pt x="24" y="19"/>
                  </a:lnTo>
                  <a:lnTo>
                    <a:pt x="46" y="41"/>
                  </a:lnTo>
                  <a:lnTo>
                    <a:pt x="68" y="64"/>
                  </a:lnTo>
                  <a:lnTo>
                    <a:pt x="84" y="90"/>
                  </a:lnTo>
                  <a:lnTo>
                    <a:pt x="98" y="110"/>
                  </a:lnTo>
                  <a:lnTo>
                    <a:pt x="115" y="126"/>
                  </a:lnTo>
                  <a:lnTo>
                    <a:pt x="135" y="139"/>
                  </a:lnTo>
                  <a:lnTo>
                    <a:pt x="158" y="152"/>
                  </a:lnTo>
                  <a:lnTo>
                    <a:pt x="184" y="163"/>
                  </a:lnTo>
                  <a:lnTo>
                    <a:pt x="210" y="173"/>
                  </a:lnTo>
                  <a:lnTo>
                    <a:pt x="238" y="183"/>
                  </a:lnTo>
                  <a:lnTo>
                    <a:pt x="265" y="193"/>
                  </a:lnTo>
                  <a:lnTo>
                    <a:pt x="294" y="204"/>
                  </a:lnTo>
                  <a:lnTo>
                    <a:pt x="320" y="216"/>
                  </a:lnTo>
                  <a:lnTo>
                    <a:pt x="346" y="230"/>
                  </a:lnTo>
                  <a:lnTo>
                    <a:pt x="367" y="245"/>
                  </a:lnTo>
                  <a:lnTo>
                    <a:pt x="382" y="263"/>
                  </a:lnTo>
                  <a:lnTo>
                    <a:pt x="395" y="284"/>
                  </a:lnTo>
                  <a:lnTo>
                    <a:pt x="406" y="306"/>
                  </a:lnTo>
                  <a:lnTo>
                    <a:pt x="413" y="330"/>
                  </a:lnTo>
                  <a:lnTo>
                    <a:pt x="418" y="354"/>
                  </a:lnTo>
                  <a:lnTo>
                    <a:pt x="421" y="376"/>
                  </a:lnTo>
                  <a:lnTo>
                    <a:pt x="0" y="376"/>
                  </a:lnTo>
                  <a:lnTo>
                    <a:pt x="0" y="0"/>
                  </a:lnTo>
                  <a:close/>
                </a:path>
              </a:pathLst>
            </a:custGeom>
            <a:solidFill>
              <a:srgbClr val="FAD1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Freeform 189"/>
            <p:cNvSpPr>
              <a:spLocks/>
            </p:cNvSpPr>
            <p:nvPr/>
          </p:nvSpPr>
          <p:spPr bwMode="auto">
            <a:xfrm>
              <a:off x="1322389" y="2979738"/>
              <a:ext cx="71438" cy="120650"/>
            </a:xfrm>
            <a:custGeom>
              <a:avLst/>
              <a:gdLst>
                <a:gd name="T0" fmla="*/ 0 w 316"/>
                <a:gd name="T1" fmla="*/ 0 h 535"/>
                <a:gd name="T2" fmla="*/ 316 w 316"/>
                <a:gd name="T3" fmla="*/ 0 h 535"/>
                <a:gd name="T4" fmla="*/ 316 w 316"/>
                <a:gd name="T5" fmla="*/ 531 h 535"/>
                <a:gd name="T6" fmla="*/ 312 w 316"/>
                <a:gd name="T7" fmla="*/ 532 h 535"/>
                <a:gd name="T8" fmla="*/ 309 w 316"/>
                <a:gd name="T9" fmla="*/ 533 h 535"/>
                <a:gd name="T10" fmla="*/ 299 w 316"/>
                <a:gd name="T11" fmla="*/ 535 h 535"/>
                <a:gd name="T12" fmla="*/ 286 w 316"/>
                <a:gd name="T13" fmla="*/ 532 h 535"/>
                <a:gd name="T14" fmla="*/ 271 w 316"/>
                <a:gd name="T15" fmla="*/ 527 h 535"/>
                <a:gd name="T16" fmla="*/ 255 w 316"/>
                <a:gd name="T17" fmla="*/ 521 h 535"/>
                <a:gd name="T18" fmla="*/ 238 w 316"/>
                <a:gd name="T19" fmla="*/ 512 h 535"/>
                <a:gd name="T20" fmla="*/ 221 w 316"/>
                <a:gd name="T21" fmla="*/ 504 h 535"/>
                <a:gd name="T22" fmla="*/ 205 w 316"/>
                <a:gd name="T23" fmla="*/ 494 h 535"/>
                <a:gd name="T24" fmla="*/ 191 w 316"/>
                <a:gd name="T25" fmla="*/ 485 h 535"/>
                <a:gd name="T26" fmla="*/ 180 w 316"/>
                <a:gd name="T27" fmla="*/ 477 h 535"/>
                <a:gd name="T28" fmla="*/ 171 w 316"/>
                <a:gd name="T29" fmla="*/ 470 h 535"/>
                <a:gd name="T30" fmla="*/ 167 w 316"/>
                <a:gd name="T31" fmla="*/ 466 h 535"/>
                <a:gd name="T32" fmla="*/ 167 w 316"/>
                <a:gd name="T33" fmla="*/ 461 h 535"/>
                <a:gd name="T34" fmla="*/ 168 w 316"/>
                <a:gd name="T35" fmla="*/ 451 h 535"/>
                <a:gd name="T36" fmla="*/ 172 w 316"/>
                <a:gd name="T37" fmla="*/ 438 h 535"/>
                <a:gd name="T38" fmla="*/ 177 w 316"/>
                <a:gd name="T39" fmla="*/ 424 h 535"/>
                <a:gd name="T40" fmla="*/ 182 w 316"/>
                <a:gd name="T41" fmla="*/ 409 h 535"/>
                <a:gd name="T42" fmla="*/ 188 w 316"/>
                <a:gd name="T43" fmla="*/ 393 h 535"/>
                <a:gd name="T44" fmla="*/ 192 w 316"/>
                <a:gd name="T45" fmla="*/ 377 h 535"/>
                <a:gd name="T46" fmla="*/ 197 w 316"/>
                <a:gd name="T47" fmla="*/ 363 h 535"/>
                <a:gd name="T48" fmla="*/ 199 w 316"/>
                <a:gd name="T49" fmla="*/ 353 h 535"/>
                <a:gd name="T50" fmla="*/ 199 w 316"/>
                <a:gd name="T51" fmla="*/ 344 h 535"/>
                <a:gd name="T52" fmla="*/ 196 w 316"/>
                <a:gd name="T53" fmla="*/ 340 h 535"/>
                <a:gd name="T54" fmla="*/ 189 w 316"/>
                <a:gd name="T55" fmla="*/ 337 h 535"/>
                <a:gd name="T56" fmla="*/ 181 w 316"/>
                <a:gd name="T57" fmla="*/ 331 h 535"/>
                <a:gd name="T58" fmla="*/ 171 w 316"/>
                <a:gd name="T59" fmla="*/ 322 h 535"/>
                <a:gd name="T60" fmla="*/ 162 w 316"/>
                <a:gd name="T61" fmla="*/ 314 h 535"/>
                <a:gd name="T62" fmla="*/ 151 w 316"/>
                <a:gd name="T63" fmla="*/ 306 h 535"/>
                <a:gd name="T64" fmla="*/ 141 w 316"/>
                <a:gd name="T65" fmla="*/ 299 h 535"/>
                <a:gd name="T66" fmla="*/ 132 w 316"/>
                <a:gd name="T67" fmla="*/ 294 h 535"/>
                <a:gd name="T68" fmla="*/ 125 w 316"/>
                <a:gd name="T69" fmla="*/ 290 h 535"/>
                <a:gd name="T70" fmla="*/ 118 w 316"/>
                <a:gd name="T71" fmla="*/ 292 h 535"/>
                <a:gd name="T72" fmla="*/ 113 w 316"/>
                <a:gd name="T73" fmla="*/ 293 h 535"/>
                <a:gd name="T74" fmla="*/ 104 w 316"/>
                <a:gd name="T75" fmla="*/ 292 h 535"/>
                <a:gd name="T76" fmla="*/ 92 w 316"/>
                <a:gd name="T77" fmla="*/ 287 h 535"/>
                <a:gd name="T78" fmla="*/ 78 w 316"/>
                <a:gd name="T79" fmla="*/ 282 h 535"/>
                <a:gd name="T80" fmla="*/ 65 w 316"/>
                <a:gd name="T81" fmla="*/ 275 h 535"/>
                <a:gd name="T82" fmla="*/ 50 w 316"/>
                <a:gd name="T83" fmla="*/ 267 h 535"/>
                <a:gd name="T84" fmla="*/ 36 w 316"/>
                <a:gd name="T85" fmla="*/ 258 h 535"/>
                <a:gd name="T86" fmla="*/ 24 w 316"/>
                <a:gd name="T87" fmla="*/ 249 h 535"/>
                <a:gd name="T88" fmla="*/ 16 w 316"/>
                <a:gd name="T89" fmla="*/ 241 h 535"/>
                <a:gd name="T90" fmla="*/ 10 w 316"/>
                <a:gd name="T91" fmla="*/ 233 h 535"/>
                <a:gd name="T92" fmla="*/ 7 w 316"/>
                <a:gd name="T93" fmla="*/ 225 h 535"/>
                <a:gd name="T94" fmla="*/ 4 w 316"/>
                <a:gd name="T95" fmla="*/ 209 h 535"/>
                <a:gd name="T96" fmla="*/ 3 w 316"/>
                <a:gd name="T97" fmla="*/ 189 h 535"/>
                <a:gd name="T98" fmla="*/ 2 w 316"/>
                <a:gd name="T99" fmla="*/ 165 h 535"/>
                <a:gd name="T100" fmla="*/ 1 w 316"/>
                <a:gd name="T101" fmla="*/ 138 h 535"/>
                <a:gd name="T102" fmla="*/ 1 w 316"/>
                <a:gd name="T103" fmla="*/ 111 h 535"/>
                <a:gd name="T104" fmla="*/ 1 w 316"/>
                <a:gd name="T105" fmla="*/ 83 h 535"/>
                <a:gd name="T106" fmla="*/ 1 w 316"/>
                <a:gd name="T107" fmla="*/ 58 h 535"/>
                <a:gd name="T108" fmla="*/ 1 w 316"/>
                <a:gd name="T109" fmla="*/ 35 h 535"/>
                <a:gd name="T110" fmla="*/ 1 w 316"/>
                <a:gd name="T111" fmla="*/ 15 h 535"/>
                <a:gd name="T112" fmla="*/ 0 w 316"/>
                <a:gd name="T11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535">
                  <a:moveTo>
                    <a:pt x="0" y="0"/>
                  </a:moveTo>
                  <a:lnTo>
                    <a:pt x="316" y="0"/>
                  </a:lnTo>
                  <a:lnTo>
                    <a:pt x="316" y="531"/>
                  </a:lnTo>
                  <a:lnTo>
                    <a:pt x="312" y="532"/>
                  </a:lnTo>
                  <a:lnTo>
                    <a:pt x="309" y="533"/>
                  </a:lnTo>
                  <a:lnTo>
                    <a:pt x="299" y="535"/>
                  </a:lnTo>
                  <a:lnTo>
                    <a:pt x="286" y="532"/>
                  </a:lnTo>
                  <a:lnTo>
                    <a:pt x="271" y="527"/>
                  </a:lnTo>
                  <a:lnTo>
                    <a:pt x="255" y="521"/>
                  </a:lnTo>
                  <a:lnTo>
                    <a:pt x="238" y="512"/>
                  </a:lnTo>
                  <a:lnTo>
                    <a:pt x="221" y="504"/>
                  </a:lnTo>
                  <a:lnTo>
                    <a:pt x="205" y="494"/>
                  </a:lnTo>
                  <a:lnTo>
                    <a:pt x="191" y="485"/>
                  </a:lnTo>
                  <a:lnTo>
                    <a:pt x="180" y="477"/>
                  </a:lnTo>
                  <a:lnTo>
                    <a:pt x="171" y="470"/>
                  </a:lnTo>
                  <a:lnTo>
                    <a:pt x="167" y="466"/>
                  </a:lnTo>
                  <a:lnTo>
                    <a:pt x="167" y="461"/>
                  </a:lnTo>
                  <a:lnTo>
                    <a:pt x="168" y="451"/>
                  </a:lnTo>
                  <a:lnTo>
                    <a:pt x="172" y="438"/>
                  </a:lnTo>
                  <a:lnTo>
                    <a:pt x="177" y="424"/>
                  </a:lnTo>
                  <a:lnTo>
                    <a:pt x="182" y="409"/>
                  </a:lnTo>
                  <a:lnTo>
                    <a:pt x="188" y="393"/>
                  </a:lnTo>
                  <a:lnTo>
                    <a:pt x="192" y="377"/>
                  </a:lnTo>
                  <a:lnTo>
                    <a:pt x="197" y="363"/>
                  </a:lnTo>
                  <a:lnTo>
                    <a:pt x="199" y="353"/>
                  </a:lnTo>
                  <a:lnTo>
                    <a:pt x="199" y="344"/>
                  </a:lnTo>
                  <a:lnTo>
                    <a:pt x="196" y="340"/>
                  </a:lnTo>
                  <a:lnTo>
                    <a:pt x="189" y="337"/>
                  </a:lnTo>
                  <a:lnTo>
                    <a:pt x="181" y="331"/>
                  </a:lnTo>
                  <a:lnTo>
                    <a:pt x="171" y="322"/>
                  </a:lnTo>
                  <a:lnTo>
                    <a:pt x="162" y="314"/>
                  </a:lnTo>
                  <a:lnTo>
                    <a:pt x="151" y="306"/>
                  </a:lnTo>
                  <a:lnTo>
                    <a:pt x="141" y="299"/>
                  </a:lnTo>
                  <a:lnTo>
                    <a:pt x="132" y="294"/>
                  </a:lnTo>
                  <a:lnTo>
                    <a:pt x="125" y="290"/>
                  </a:lnTo>
                  <a:lnTo>
                    <a:pt x="118" y="292"/>
                  </a:lnTo>
                  <a:lnTo>
                    <a:pt x="113" y="293"/>
                  </a:lnTo>
                  <a:lnTo>
                    <a:pt x="104" y="292"/>
                  </a:lnTo>
                  <a:lnTo>
                    <a:pt x="92" y="287"/>
                  </a:lnTo>
                  <a:lnTo>
                    <a:pt x="78" y="282"/>
                  </a:lnTo>
                  <a:lnTo>
                    <a:pt x="65" y="275"/>
                  </a:lnTo>
                  <a:lnTo>
                    <a:pt x="50" y="267"/>
                  </a:lnTo>
                  <a:lnTo>
                    <a:pt x="36" y="258"/>
                  </a:lnTo>
                  <a:lnTo>
                    <a:pt x="24" y="249"/>
                  </a:lnTo>
                  <a:lnTo>
                    <a:pt x="16" y="241"/>
                  </a:lnTo>
                  <a:lnTo>
                    <a:pt x="10" y="233"/>
                  </a:lnTo>
                  <a:lnTo>
                    <a:pt x="7" y="225"/>
                  </a:lnTo>
                  <a:lnTo>
                    <a:pt x="4" y="209"/>
                  </a:lnTo>
                  <a:lnTo>
                    <a:pt x="3" y="189"/>
                  </a:lnTo>
                  <a:lnTo>
                    <a:pt x="2" y="165"/>
                  </a:lnTo>
                  <a:lnTo>
                    <a:pt x="1" y="138"/>
                  </a:lnTo>
                  <a:lnTo>
                    <a:pt x="1" y="111"/>
                  </a:lnTo>
                  <a:lnTo>
                    <a:pt x="1" y="83"/>
                  </a:lnTo>
                  <a:lnTo>
                    <a:pt x="1" y="58"/>
                  </a:lnTo>
                  <a:lnTo>
                    <a:pt x="1" y="35"/>
                  </a:lnTo>
                  <a:lnTo>
                    <a:pt x="1" y="15"/>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Freeform 190"/>
            <p:cNvSpPr>
              <a:spLocks/>
            </p:cNvSpPr>
            <p:nvPr/>
          </p:nvSpPr>
          <p:spPr bwMode="auto">
            <a:xfrm>
              <a:off x="1262064" y="3209925"/>
              <a:ext cx="31750" cy="31750"/>
            </a:xfrm>
            <a:custGeom>
              <a:avLst/>
              <a:gdLst>
                <a:gd name="T0" fmla="*/ 70 w 140"/>
                <a:gd name="T1" fmla="*/ 0 h 142"/>
                <a:gd name="T2" fmla="*/ 89 w 140"/>
                <a:gd name="T3" fmla="*/ 3 h 142"/>
                <a:gd name="T4" fmla="*/ 105 w 140"/>
                <a:gd name="T5" fmla="*/ 11 h 142"/>
                <a:gd name="T6" fmla="*/ 119 w 140"/>
                <a:gd name="T7" fmla="*/ 21 h 142"/>
                <a:gd name="T8" fmla="*/ 131 w 140"/>
                <a:gd name="T9" fmla="*/ 36 h 142"/>
                <a:gd name="T10" fmla="*/ 138 w 140"/>
                <a:gd name="T11" fmla="*/ 53 h 142"/>
                <a:gd name="T12" fmla="*/ 140 w 140"/>
                <a:gd name="T13" fmla="*/ 71 h 142"/>
                <a:gd name="T14" fmla="*/ 138 w 140"/>
                <a:gd name="T15" fmla="*/ 90 h 142"/>
                <a:gd name="T16" fmla="*/ 131 w 140"/>
                <a:gd name="T17" fmla="*/ 107 h 142"/>
                <a:gd name="T18" fmla="*/ 119 w 140"/>
                <a:gd name="T19" fmla="*/ 122 h 142"/>
                <a:gd name="T20" fmla="*/ 105 w 140"/>
                <a:gd name="T21" fmla="*/ 132 h 142"/>
                <a:gd name="T22" fmla="*/ 89 w 140"/>
                <a:gd name="T23" fmla="*/ 140 h 142"/>
                <a:gd name="T24" fmla="*/ 70 w 140"/>
                <a:gd name="T25" fmla="*/ 142 h 142"/>
                <a:gd name="T26" fmla="*/ 52 w 140"/>
                <a:gd name="T27" fmla="*/ 140 h 142"/>
                <a:gd name="T28" fmla="*/ 35 w 140"/>
                <a:gd name="T29" fmla="*/ 132 h 142"/>
                <a:gd name="T30" fmla="*/ 20 w 140"/>
                <a:gd name="T31" fmla="*/ 122 h 142"/>
                <a:gd name="T32" fmla="*/ 9 w 140"/>
                <a:gd name="T33" fmla="*/ 107 h 142"/>
                <a:gd name="T34" fmla="*/ 2 w 140"/>
                <a:gd name="T35" fmla="*/ 90 h 142"/>
                <a:gd name="T36" fmla="*/ 0 w 140"/>
                <a:gd name="T37" fmla="*/ 71 h 142"/>
                <a:gd name="T38" fmla="*/ 2 w 140"/>
                <a:gd name="T39" fmla="*/ 53 h 142"/>
                <a:gd name="T40" fmla="*/ 9 w 140"/>
                <a:gd name="T41" fmla="*/ 36 h 142"/>
                <a:gd name="T42" fmla="*/ 20 w 140"/>
                <a:gd name="T43" fmla="*/ 21 h 142"/>
                <a:gd name="T44" fmla="*/ 35 w 140"/>
                <a:gd name="T45" fmla="*/ 11 h 142"/>
                <a:gd name="T46" fmla="*/ 52 w 140"/>
                <a:gd name="T47" fmla="*/ 3 h 142"/>
                <a:gd name="T48" fmla="*/ 70 w 140"/>
                <a:gd name="T4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42">
                  <a:moveTo>
                    <a:pt x="70" y="0"/>
                  </a:moveTo>
                  <a:lnTo>
                    <a:pt x="89" y="3"/>
                  </a:lnTo>
                  <a:lnTo>
                    <a:pt x="105" y="11"/>
                  </a:lnTo>
                  <a:lnTo>
                    <a:pt x="119" y="21"/>
                  </a:lnTo>
                  <a:lnTo>
                    <a:pt x="131" y="36"/>
                  </a:lnTo>
                  <a:lnTo>
                    <a:pt x="138" y="53"/>
                  </a:lnTo>
                  <a:lnTo>
                    <a:pt x="140" y="71"/>
                  </a:lnTo>
                  <a:lnTo>
                    <a:pt x="138" y="90"/>
                  </a:lnTo>
                  <a:lnTo>
                    <a:pt x="131" y="107"/>
                  </a:lnTo>
                  <a:lnTo>
                    <a:pt x="119" y="122"/>
                  </a:lnTo>
                  <a:lnTo>
                    <a:pt x="105" y="132"/>
                  </a:lnTo>
                  <a:lnTo>
                    <a:pt x="89" y="140"/>
                  </a:lnTo>
                  <a:lnTo>
                    <a:pt x="70" y="142"/>
                  </a:lnTo>
                  <a:lnTo>
                    <a:pt x="52" y="140"/>
                  </a:lnTo>
                  <a:lnTo>
                    <a:pt x="35" y="132"/>
                  </a:lnTo>
                  <a:lnTo>
                    <a:pt x="20" y="122"/>
                  </a:lnTo>
                  <a:lnTo>
                    <a:pt x="9" y="107"/>
                  </a:lnTo>
                  <a:lnTo>
                    <a:pt x="2" y="90"/>
                  </a:lnTo>
                  <a:lnTo>
                    <a:pt x="0" y="71"/>
                  </a:lnTo>
                  <a:lnTo>
                    <a:pt x="2" y="53"/>
                  </a:lnTo>
                  <a:lnTo>
                    <a:pt x="9" y="36"/>
                  </a:lnTo>
                  <a:lnTo>
                    <a:pt x="20" y="21"/>
                  </a:lnTo>
                  <a:lnTo>
                    <a:pt x="35" y="11"/>
                  </a:lnTo>
                  <a:lnTo>
                    <a:pt x="52" y="3"/>
                  </a:lnTo>
                  <a:lnTo>
                    <a:pt x="7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Freeform 191"/>
            <p:cNvSpPr>
              <a:spLocks/>
            </p:cNvSpPr>
            <p:nvPr/>
          </p:nvSpPr>
          <p:spPr bwMode="auto">
            <a:xfrm>
              <a:off x="1341439" y="3200400"/>
              <a:ext cx="25400" cy="25400"/>
            </a:xfrm>
            <a:custGeom>
              <a:avLst/>
              <a:gdLst>
                <a:gd name="T0" fmla="*/ 55 w 111"/>
                <a:gd name="T1" fmla="*/ 0 h 112"/>
                <a:gd name="T2" fmla="*/ 73 w 111"/>
                <a:gd name="T3" fmla="*/ 3 h 112"/>
                <a:gd name="T4" fmla="*/ 88 w 111"/>
                <a:gd name="T5" fmla="*/ 10 h 112"/>
                <a:gd name="T6" fmla="*/ 101 w 111"/>
                <a:gd name="T7" fmla="*/ 23 h 112"/>
                <a:gd name="T8" fmla="*/ 108 w 111"/>
                <a:gd name="T9" fmla="*/ 38 h 112"/>
                <a:gd name="T10" fmla="*/ 111 w 111"/>
                <a:gd name="T11" fmla="*/ 56 h 112"/>
                <a:gd name="T12" fmla="*/ 108 w 111"/>
                <a:gd name="T13" fmla="*/ 74 h 112"/>
                <a:gd name="T14" fmla="*/ 101 w 111"/>
                <a:gd name="T15" fmla="*/ 89 h 112"/>
                <a:gd name="T16" fmla="*/ 88 w 111"/>
                <a:gd name="T17" fmla="*/ 101 h 112"/>
                <a:gd name="T18" fmla="*/ 73 w 111"/>
                <a:gd name="T19" fmla="*/ 109 h 112"/>
                <a:gd name="T20" fmla="*/ 55 w 111"/>
                <a:gd name="T21" fmla="*/ 112 h 112"/>
                <a:gd name="T22" fmla="*/ 39 w 111"/>
                <a:gd name="T23" fmla="*/ 109 h 112"/>
                <a:gd name="T24" fmla="*/ 23 w 111"/>
                <a:gd name="T25" fmla="*/ 101 h 112"/>
                <a:gd name="T26" fmla="*/ 11 w 111"/>
                <a:gd name="T27" fmla="*/ 89 h 112"/>
                <a:gd name="T28" fmla="*/ 3 w 111"/>
                <a:gd name="T29" fmla="*/ 74 h 112"/>
                <a:gd name="T30" fmla="*/ 0 w 111"/>
                <a:gd name="T31" fmla="*/ 56 h 112"/>
                <a:gd name="T32" fmla="*/ 3 w 111"/>
                <a:gd name="T33" fmla="*/ 38 h 112"/>
                <a:gd name="T34" fmla="*/ 11 w 111"/>
                <a:gd name="T35" fmla="*/ 23 h 112"/>
                <a:gd name="T36" fmla="*/ 23 w 111"/>
                <a:gd name="T37" fmla="*/ 10 h 112"/>
                <a:gd name="T38" fmla="*/ 39 w 111"/>
                <a:gd name="T39" fmla="*/ 3 h 112"/>
                <a:gd name="T40" fmla="*/ 55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5" y="0"/>
                  </a:moveTo>
                  <a:lnTo>
                    <a:pt x="73" y="3"/>
                  </a:lnTo>
                  <a:lnTo>
                    <a:pt x="88" y="10"/>
                  </a:lnTo>
                  <a:lnTo>
                    <a:pt x="101" y="23"/>
                  </a:lnTo>
                  <a:lnTo>
                    <a:pt x="108" y="38"/>
                  </a:lnTo>
                  <a:lnTo>
                    <a:pt x="111" y="56"/>
                  </a:lnTo>
                  <a:lnTo>
                    <a:pt x="108" y="74"/>
                  </a:lnTo>
                  <a:lnTo>
                    <a:pt x="101" y="89"/>
                  </a:lnTo>
                  <a:lnTo>
                    <a:pt x="88" y="101"/>
                  </a:lnTo>
                  <a:lnTo>
                    <a:pt x="73" y="109"/>
                  </a:lnTo>
                  <a:lnTo>
                    <a:pt x="55" y="112"/>
                  </a:lnTo>
                  <a:lnTo>
                    <a:pt x="39" y="109"/>
                  </a:lnTo>
                  <a:lnTo>
                    <a:pt x="23" y="101"/>
                  </a:lnTo>
                  <a:lnTo>
                    <a:pt x="11" y="89"/>
                  </a:lnTo>
                  <a:lnTo>
                    <a:pt x="3" y="74"/>
                  </a:lnTo>
                  <a:lnTo>
                    <a:pt x="0" y="56"/>
                  </a:lnTo>
                  <a:lnTo>
                    <a:pt x="3" y="38"/>
                  </a:lnTo>
                  <a:lnTo>
                    <a:pt x="11" y="23"/>
                  </a:lnTo>
                  <a:lnTo>
                    <a:pt x="23" y="10"/>
                  </a:lnTo>
                  <a:lnTo>
                    <a:pt x="39" y="3"/>
                  </a:lnTo>
                  <a:lnTo>
                    <a:pt x="55" y="0"/>
                  </a:lnTo>
                  <a:close/>
                </a:path>
              </a:pathLst>
            </a:custGeom>
            <a:solidFill>
              <a:srgbClr val="FFFF9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Freeform 192"/>
            <p:cNvSpPr>
              <a:spLocks/>
            </p:cNvSpPr>
            <p:nvPr/>
          </p:nvSpPr>
          <p:spPr bwMode="auto">
            <a:xfrm>
              <a:off x="1238251" y="3135313"/>
              <a:ext cx="25400" cy="25400"/>
            </a:xfrm>
            <a:custGeom>
              <a:avLst/>
              <a:gdLst>
                <a:gd name="T0" fmla="*/ 56 w 111"/>
                <a:gd name="T1" fmla="*/ 0 h 112"/>
                <a:gd name="T2" fmla="*/ 73 w 111"/>
                <a:gd name="T3" fmla="*/ 3 h 112"/>
                <a:gd name="T4" fmla="*/ 89 w 111"/>
                <a:gd name="T5" fmla="*/ 10 h 112"/>
                <a:gd name="T6" fmla="*/ 101 w 111"/>
                <a:gd name="T7" fmla="*/ 23 h 112"/>
                <a:gd name="T8" fmla="*/ 109 w 111"/>
                <a:gd name="T9" fmla="*/ 39 h 112"/>
                <a:gd name="T10" fmla="*/ 111 w 111"/>
                <a:gd name="T11" fmla="*/ 56 h 112"/>
                <a:gd name="T12" fmla="*/ 109 w 111"/>
                <a:gd name="T13" fmla="*/ 74 h 112"/>
                <a:gd name="T14" fmla="*/ 101 w 111"/>
                <a:gd name="T15" fmla="*/ 89 h 112"/>
                <a:gd name="T16" fmla="*/ 89 w 111"/>
                <a:gd name="T17" fmla="*/ 101 h 112"/>
                <a:gd name="T18" fmla="*/ 73 w 111"/>
                <a:gd name="T19" fmla="*/ 109 h 112"/>
                <a:gd name="T20" fmla="*/ 56 w 111"/>
                <a:gd name="T21" fmla="*/ 112 h 112"/>
                <a:gd name="T22" fmla="*/ 38 w 111"/>
                <a:gd name="T23" fmla="*/ 109 h 112"/>
                <a:gd name="T24" fmla="*/ 23 w 111"/>
                <a:gd name="T25" fmla="*/ 101 h 112"/>
                <a:gd name="T26" fmla="*/ 11 w 111"/>
                <a:gd name="T27" fmla="*/ 89 h 112"/>
                <a:gd name="T28" fmla="*/ 4 w 111"/>
                <a:gd name="T29" fmla="*/ 74 h 112"/>
                <a:gd name="T30" fmla="*/ 0 w 111"/>
                <a:gd name="T31" fmla="*/ 56 h 112"/>
                <a:gd name="T32" fmla="*/ 4 w 111"/>
                <a:gd name="T33" fmla="*/ 39 h 112"/>
                <a:gd name="T34" fmla="*/ 11 w 111"/>
                <a:gd name="T35" fmla="*/ 23 h 112"/>
                <a:gd name="T36" fmla="*/ 23 w 111"/>
                <a:gd name="T37" fmla="*/ 10 h 112"/>
                <a:gd name="T38" fmla="*/ 38 w 111"/>
                <a:gd name="T39" fmla="*/ 3 h 112"/>
                <a:gd name="T40" fmla="*/ 56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6" y="0"/>
                  </a:moveTo>
                  <a:lnTo>
                    <a:pt x="73" y="3"/>
                  </a:lnTo>
                  <a:lnTo>
                    <a:pt x="89" y="10"/>
                  </a:lnTo>
                  <a:lnTo>
                    <a:pt x="101" y="23"/>
                  </a:lnTo>
                  <a:lnTo>
                    <a:pt x="109" y="39"/>
                  </a:lnTo>
                  <a:lnTo>
                    <a:pt x="111" y="56"/>
                  </a:lnTo>
                  <a:lnTo>
                    <a:pt x="109" y="74"/>
                  </a:lnTo>
                  <a:lnTo>
                    <a:pt x="101" y="89"/>
                  </a:lnTo>
                  <a:lnTo>
                    <a:pt x="89" y="101"/>
                  </a:lnTo>
                  <a:lnTo>
                    <a:pt x="73" y="109"/>
                  </a:lnTo>
                  <a:lnTo>
                    <a:pt x="56" y="112"/>
                  </a:lnTo>
                  <a:lnTo>
                    <a:pt x="38" y="109"/>
                  </a:lnTo>
                  <a:lnTo>
                    <a:pt x="23" y="101"/>
                  </a:lnTo>
                  <a:lnTo>
                    <a:pt x="11" y="89"/>
                  </a:lnTo>
                  <a:lnTo>
                    <a:pt x="4" y="74"/>
                  </a:lnTo>
                  <a:lnTo>
                    <a:pt x="0" y="56"/>
                  </a:lnTo>
                  <a:lnTo>
                    <a:pt x="4" y="39"/>
                  </a:lnTo>
                  <a:lnTo>
                    <a:pt x="11" y="23"/>
                  </a:lnTo>
                  <a:lnTo>
                    <a:pt x="23" y="10"/>
                  </a:lnTo>
                  <a:lnTo>
                    <a:pt x="38" y="3"/>
                  </a:lnTo>
                  <a:lnTo>
                    <a:pt x="56"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Freeform 193"/>
            <p:cNvSpPr>
              <a:spLocks/>
            </p:cNvSpPr>
            <p:nvPr/>
          </p:nvSpPr>
          <p:spPr bwMode="auto">
            <a:xfrm>
              <a:off x="1343026" y="3001963"/>
              <a:ext cx="25400" cy="25400"/>
            </a:xfrm>
            <a:custGeom>
              <a:avLst/>
              <a:gdLst>
                <a:gd name="T0" fmla="*/ 56 w 112"/>
                <a:gd name="T1" fmla="*/ 0 h 111"/>
                <a:gd name="T2" fmla="*/ 74 w 112"/>
                <a:gd name="T3" fmla="*/ 3 h 111"/>
                <a:gd name="T4" fmla="*/ 89 w 112"/>
                <a:gd name="T5" fmla="*/ 10 h 111"/>
                <a:gd name="T6" fmla="*/ 101 w 112"/>
                <a:gd name="T7" fmla="*/ 23 h 111"/>
                <a:gd name="T8" fmla="*/ 109 w 112"/>
                <a:gd name="T9" fmla="*/ 38 h 111"/>
                <a:gd name="T10" fmla="*/ 112 w 112"/>
                <a:gd name="T11" fmla="*/ 56 h 111"/>
                <a:gd name="T12" fmla="*/ 109 w 112"/>
                <a:gd name="T13" fmla="*/ 73 h 111"/>
                <a:gd name="T14" fmla="*/ 101 w 112"/>
                <a:gd name="T15" fmla="*/ 88 h 111"/>
                <a:gd name="T16" fmla="*/ 89 w 112"/>
                <a:gd name="T17" fmla="*/ 101 h 111"/>
                <a:gd name="T18" fmla="*/ 74 w 112"/>
                <a:gd name="T19" fmla="*/ 108 h 111"/>
                <a:gd name="T20" fmla="*/ 56 w 112"/>
                <a:gd name="T21" fmla="*/ 111 h 111"/>
                <a:gd name="T22" fmla="*/ 39 w 112"/>
                <a:gd name="T23" fmla="*/ 108 h 111"/>
                <a:gd name="T24" fmla="*/ 23 w 112"/>
                <a:gd name="T25" fmla="*/ 101 h 111"/>
                <a:gd name="T26" fmla="*/ 12 w 112"/>
                <a:gd name="T27" fmla="*/ 88 h 111"/>
                <a:gd name="T28" fmla="*/ 3 w 112"/>
                <a:gd name="T29" fmla="*/ 73 h 111"/>
                <a:gd name="T30" fmla="*/ 0 w 112"/>
                <a:gd name="T31" fmla="*/ 56 h 111"/>
                <a:gd name="T32" fmla="*/ 3 w 112"/>
                <a:gd name="T33" fmla="*/ 38 h 111"/>
                <a:gd name="T34" fmla="*/ 12 w 112"/>
                <a:gd name="T35" fmla="*/ 23 h 111"/>
                <a:gd name="T36" fmla="*/ 23 w 112"/>
                <a:gd name="T37" fmla="*/ 10 h 111"/>
                <a:gd name="T38" fmla="*/ 39 w 112"/>
                <a:gd name="T39" fmla="*/ 3 h 111"/>
                <a:gd name="T40" fmla="*/ 56 w 112"/>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1">
                  <a:moveTo>
                    <a:pt x="56" y="0"/>
                  </a:moveTo>
                  <a:lnTo>
                    <a:pt x="74" y="3"/>
                  </a:lnTo>
                  <a:lnTo>
                    <a:pt x="89" y="10"/>
                  </a:lnTo>
                  <a:lnTo>
                    <a:pt x="101" y="23"/>
                  </a:lnTo>
                  <a:lnTo>
                    <a:pt x="109" y="38"/>
                  </a:lnTo>
                  <a:lnTo>
                    <a:pt x="112" y="56"/>
                  </a:lnTo>
                  <a:lnTo>
                    <a:pt x="109" y="73"/>
                  </a:lnTo>
                  <a:lnTo>
                    <a:pt x="101" y="88"/>
                  </a:lnTo>
                  <a:lnTo>
                    <a:pt x="89" y="101"/>
                  </a:lnTo>
                  <a:lnTo>
                    <a:pt x="74" y="108"/>
                  </a:lnTo>
                  <a:lnTo>
                    <a:pt x="56" y="111"/>
                  </a:lnTo>
                  <a:lnTo>
                    <a:pt x="39" y="108"/>
                  </a:lnTo>
                  <a:lnTo>
                    <a:pt x="23" y="101"/>
                  </a:lnTo>
                  <a:lnTo>
                    <a:pt x="12" y="88"/>
                  </a:lnTo>
                  <a:lnTo>
                    <a:pt x="3" y="73"/>
                  </a:lnTo>
                  <a:lnTo>
                    <a:pt x="0" y="56"/>
                  </a:lnTo>
                  <a:lnTo>
                    <a:pt x="3" y="38"/>
                  </a:lnTo>
                  <a:lnTo>
                    <a:pt x="12" y="23"/>
                  </a:lnTo>
                  <a:lnTo>
                    <a:pt x="23" y="10"/>
                  </a:lnTo>
                  <a:lnTo>
                    <a:pt x="39" y="3"/>
                  </a:lnTo>
                  <a:lnTo>
                    <a:pt x="56"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95" name="Group 194"/>
          <p:cNvGrpSpPr>
            <a:grpSpLocks noChangeAspect="1"/>
          </p:cNvGrpSpPr>
          <p:nvPr/>
        </p:nvGrpSpPr>
        <p:grpSpPr>
          <a:xfrm>
            <a:off x="7972140" y="2924515"/>
            <a:ext cx="860992" cy="739260"/>
            <a:chOff x="2520891" y="838548"/>
            <a:chExt cx="6677369" cy="5729104"/>
          </a:xfrm>
        </p:grpSpPr>
        <p:sp>
          <p:nvSpPr>
            <p:cNvPr id="196" name="Freeform 195"/>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Freeform 196"/>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7" name="Rectangle 216"/>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Rectangle 217"/>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49" name="Group 248"/>
          <p:cNvGrpSpPr>
            <a:grpSpLocks noChangeAspect="1"/>
          </p:cNvGrpSpPr>
          <p:nvPr/>
        </p:nvGrpSpPr>
        <p:grpSpPr>
          <a:xfrm>
            <a:off x="7737154" y="3141267"/>
            <a:ext cx="860992" cy="739260"/>
            <a:chOff x="2520891" y="838548"/>
            <a:chExt cx="6677369" cy="5729104"/>
          </a:xfrm>
        </p:grpSpPr>
        <p:sp>
          <p:nvSpPr>
            <p:cNvPr id="250" name="Freeform 249"/>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Freeform 250"/>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1" name="Rectangle 270"/>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2" name="Rectangle 271"/>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3" name="Rectangle 272"/>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4" name="Rectangle 273"/>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5" name="Rectangle 274"/>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76" name="Group 275"/>
          <p:cNvGrpSpPr>
            <a:grpSpLocks noChangeAspect="1"/>
          </p:cNvGrpSpPr>
          <p:nvPr/>
        </p:nvGrpSpPr>
        <p:grpSpPr>
          <a:xfrm>
            <a:off x="7611060" y="4094075"/>
            <a:ext cx="909244" cy="823161"/>
            <a:chOff x="7759699" y="4730750"/>
            <a:chExt cx="536575" cy="485775"/>
          </a:xfrm>
        </p:grpSpPr>
        <p:sp>
          <p:nvSpPr>
            <p:cNvPr id="277" name="Freeform 276"/>
            <p:cNvSpPr>
              <a:spLocks/>
            </p:cNvSpPr>
            <p:nvPr/>
          </p:nvSpPr>
          <p:spPr bwMode="white">
            <a:xfrm>
              <a:off x="7759699" y="4730750"/>
              <a:ext cx="536575" cy="485775"/>
            </a:xfrm>
            <a:custGeom>
              <a:avLst/>
              <a:gdLst>
                <a:gd name="T0" fmla="*/ 2081 w 2362"/>
                <a:gd name="T1" fmla="*/ 0 h 2137"/>
                <a:gd name="T2" fmla="*/ 2161 w 2362"/>
                <a:gd name="T3" fmla="*/ 12 h 2137"/>
                <a:gd name="T4" fmla="*/ 2233 w 2362"/>
                <a:gd name="T5" fmla="*/ 45 h 2137"/>
                <a:gd name="T6" fmla="*/ 2292 w 2362"/>
                <a:gd name="T7" fmla="*/ 97 h 2137"/>
                <a:gd name="T8" fmla="*/ 2336 w 2362"/>
                <a:gd name="T9" fmla="*/ 163 h 2137"/>
                <a:gd name="T10" fmla="*/ 2359 w 2362"/>
                <a:gd name="T11" fmla="*/ 240 h 2137"/>
                <a:gd name="T12" fmla="*/ 2362 w 2362"/>
                <a:gd name="T13" fmla="*/ 1462 h 2137"/>
                <a:gd name="T14" fmla="*/ 2349 w 2362"/>
                <a:gd name="T15" fmla="*/ 1543 h 2137"/>
                <a:gd name="T16" fmla="*/ 2317 w 2362"/>
                <a:gd name="T17" fmla="*/ 1615 h 2137"/>
                <a:gd name="T18" fmla="*/ 2265 w 2362"/>
                <a:gd name="T19" fmla="*/ 1674 h 2137"/>
                <a:gd name="T20" fmla="*/ 2199 w 2362"/>
                <a:gd name="T21" fmla="*/ 1717 h 2137"/>
                <a:gd name="T22" fmla="*/ 2122 w 2362"/>
                <a:gd name="T23" fmla="*/ 1740 h 2137"/>
                <a:gd name="T24" fmla="*/ 1518 w 2362"/>
                <a:gd name="T25" fmla="*/ 1743 h 2137"/>
                <a:gd name="T26" fmla="*/ 1555 w 2362"/>
                <a:gd name="T27" fmla="*/ 1802 h 2137"/>
                <a:gd name="T28" fmla="*/ 1622 w 2362"/>
                <a:gd name="T29" fmla="*/ 1824 h 2137"/>
                <a:gd name="T30" fmla="*/ 1677 w 2362"/>
                <a:gd name="T31" fmla="*/ 1866 h 2137"/>
                <a:gd name="T32" fmla="*/ 1718 w 2362"/>
                <a:gd name="T33" fmla="*/ 1920 h 2137"/>
                <a:gd name="T34" fmla="*/ 1740 w 2362"/>
                <a:gd name="T35" fmla="*/ 1988 h 2137"/>
                <a:gd name="T36" fmla="*/ 1740 w 2362"/>
                <a:gd name="T37" fmla="*/ 2049 h 2137"/>
                <a:gd name="T38" fmla="*/ 1719 w 2362"/>
                <a:gd name="T39" fmla="*/ 2095 h 2137"/>
                <a:gd name="T40" fmla="*/ 1681 w 2362"/>
                <a:gd name="T41" fmla="*/ 2125 h 2137"/>
                <a:gd name="T42" fmla="*/ 1631 w 2362"/>
                <a:gd name="T43" fmla="*/ 2137 h 2137"/>
                <a:gd name="T44" fmla="*/ 706 w 2362"/>
                <a:gd name="T45" fmla="*/ 2134 h 2137"/>
                <a:gd name="T46" fmla="*/ 661 w 2362"/>
                <a:gd name="T47" fmla="*/ 2112 h 2137"/>
                <a:gd name="T48" fmla="*/ 631 w 2362"/>
                <a:gd name="T49" fmla="*/ 2074 h 2137"/>
                <a:gd name="T50" fmla="*/ 619 w 2362"/>
                <a:gd name="T51" fmla="*/ 2024 h 2137"/>
                <a:gd name="T52" fmla="*/ 631 w 2362"/>
                <a:gd name="T53" fmla="*/ 1953 h 2137"/>
                <a:gd name="T54" fmla="*/ 662 w 2362"/>
                <a:gd name="T55" fmla="*/ 1891 h 2137"/>
                <a:gd name="T56" fmla="*/ 711 w 2362"/>
                <a:gd name="T57" fmla="*/ 1842 h 2137"/>
                <a:gd name="T58" fmla="*/ 772 w 2362"/>
                <a:gd name="T59" fmla="*/ 1811 h 2137"/>
                <a:gd name="T60" fmla="*/ 844 w 2362"/>
                <a:gd name="T61" fmla="*/ 1799 h 2137"/>
                <a:gd name="T62" fmla="*/ 281 w 2362"/>
                <a:gd name="T63" fmla="*/ 1743 h 2137"/>
                <a:gd name="T64" fmla="*/ 201 w 2362"/>
                <a:gd name="T65" fmla="*/ 1731 h 2137"/>
                <a:gd name="T66" fmla="*/ 129 w 2362"/>
                <a:gd name="T67" fmla="*/ 1698 h 2137"/>
                <a:gd name="T68" fmla="*/ 70 w 2362"/>
                <a:gd name="T69" fmla="*/ 1646 h 2137"/>
                <a:gd name="T70" fmla="*/ 26 w 2362"/>
                <a:gd name="T71" fmla="*/ 1580 h 2137"/>
                <a:gd name="T72" fmla="*/ 3 w 2362"/>
                <a:gd name="T73" fmla="*/ 1503 h 2137"/>
                <a:gd name="T74" fmla="*/ 0 w 2362"/>
                <a:gd name="T75" fmla="*/ 281 h 2137"/>
                <a:gd name="T76" fmla="*/ 13 w 2362"/>
                <a:gd name="T77" fmla="*/ 200 h 2137"/>
                <a:gd name="T78" fmla="*/ 45 w 2362"/>
                <a:gd name="T79" fmla="*/ 128 h 2137"/>
                <a:gd name="T80" fmla="*/ 97 w 2362"/>
                <a:gd name="T81" fmla="*/ 69 h 2137"/>
                <a:gd name="T82" fmla="*/ 163 w 2362"/>
                <a:gd name="T83" fmla="*/ 26 h 2137"/>
                <a:gd name="T84" fmla="*/ 240 w 2362"/>
                <a:gd name="T85" fmla="*/ 3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7">
                  <a:moveTo>
                    <a:pt x="281" y="0"/>
                  </a:moveTo>
                  <a:lnTo>
                    <a:pt x="2081" y="0"/>
                  </a:lnTo>
                  <a:lnTo>
                    <a:pt x="2122" y="3"/>
                  </a:lnTo>
                  <a:lnTo>
                    <a:pt x="2161" y="12"/>
                  </a:lnTo>
                  <a:lnTo>
                    <a:pt x="2199" y="26"/>
                  </a:lnTo>
                  <a:lnTo>
                    <a:pt x="2233" y="45"/>
                  </a:lnTo>
                  <a:lnTo>
                    <a:pt x="2265" y="69"/>
                  </a:lnTo>
                  <a:lnTo>
                    <a:pt x="2292" y="97"/>
                  </a:lnTo>
                  <a:lnTo>
                    <a:pt x="2317" y="128"/>
                  </a:lnTo>
                  <a:lnTo>
                    <a:pt x="2336" y="163"/>
                  </a:lnTo>
                  <a:lnTo>
                    <a:pt x="2349" y="200"/>
                  </a:lnTo>
                  <a:lnTo>
                    <a:pt x="2359" y="240"/>
                  </a:lnTo>
                  <a:lnTo>
                    <a:pt x="2362" y="281"/>
                  </a:lnTo>
                  <a:lnTo>
                    <a:pt x="2362" y="1462"/>
                  </a:lnTo>
                  <a:lnTo>
                    <a:pt x="2359" y="1503"/>
                  </a:lnTo>
                  <a:lnTo>
                    <a:pt x="2349" y="1543"/>
                  </a:lnTo>
                  <a:lnTo>
                    <a:pt x="2336" y="1580"/>
                  </a:lnTo>
                  <a:lnTo>
                    <a:pt x="2317" y="1615"/>
                  </a:lnTo>
                  <a:lnTo>
                    <a:pt x="2292" y="1646"/>
                  </a:lnTo>
                  <a:lnTo>
                    <a:pt x="2265" y="1674"/>
                  </a:lnTo>
                  <a:lnTo>
                    <a:pt x="2233" y="1698"/>
                  </a:lnTo>
                  <a:lnTo>
                    <a:pt x="2199" y="1717"/>
                  </a:lnTo>
                  <a:lnTo>
                    <a:pt x="2161" y="1731"/>
                  </a:lnTo>
                  <a:lnTo>
                    <a:pt x="2122" y="1740"/>
                  </a:lnTo>
                  <a:lnTo>
                    <a:pt x="2081" y="1743"/>
                  </a:lnTo>
                  <a:lnTo>
                    <a:pt x="1518" y="1743"/>
                  </a:lnTo>
                  <a:lnTo>
                    <a:pt x="1518" y="1799"/>
                  </a:lnTo>
                  <a:lnTo>
                    <a:pt x="1555" y="1802"/>
                  </a:lnTo>
                  <a:lnTo>
                    <a:pt x="1590" y="1811"/>
                  </a:lnTo>
                  <a:lnTo>
                    <a:pt x="1622" y="1824"/>
                  </a:lnTo>
                  <a:lnTo>
                    <a:pt x="1651" y="1842"/>
                  </a:lnTo>
                  <a:lnTo>
                    <a:pt x="1677" y="1866"/>
                  </a:lnTo>
                  <a:lnTo>
                    <a:pt x="1700" y="1891"/>
                  </a:lnTo>
                  <a:lnTo>
                    <a:pt x="1718" y="1920"/>
                  </a:lnTo>
                  <a:lnTo>
                    <a:pt x="1731" y="1953"/>
                  </a:lnTo>
                  <a:lnTo>
                    <a:pt x="1740" y="1988"/>
                  </a:lnTo>
                  <a:lnTo>
                    <a:pt x="1743" y="2024"/>
                  </a:lnTo>
                  <a:lnTo>
                    <a:pt x="1740" y="2049"/>
                  </a:lnTo>
                  <a:lnTo>
                    <a:pt x="1731" y="2074"/>
                  </a:lnTo>
                  <a:lnTo>
                    <a:pt x="1719" y="2095"/>
                  </a:lnTo>
                  <a:lnTo>
                    <a:pt x="1701" y="2112"/>
                  </a:lnTo>
                  <a:lnTo>
                    <a:pt x="1681" y="2125"/>
                  </a:lnTo>
                  <a:lnTo>
                    <a:pt x="1656" y="2134"/>
                  </a:lnTo>
                  <a:lnTo>
                    <a:pt x="1631" y="2137"/>
                  </a:lnTo>
                  <a:lnTo>
                    <a:pt x="731" y="2137"/>
                  </a:lnTo>
                  <a:lnTo>
                    <a:pt x="706" y="2134"/>
                  </a:lnTo>
                  <a:lnTo>
                    <a:pt x="681" y="2125"/>
                  </a:lnTo>
                  <a:lnTo>
                    <a:pt x="661" y="2112"/>
                  </a:lnTo>
                  <a:lnTo>
                    <a:pt x="643" y="2095"/>
                  </a:lnTo>
                  <a:lnTo>
                    <a:pt x="631" y="2074"/>
                  </a:lnTo>
                  <a:lnTo>
                    <a:pt x="622" y="2049"/>
                  </a:lnTo>
                  <a:lnTo>
                    <a:pt x="619" y="2024"/>
                  </a:lnTo>
                  <a:lnTo>
                    <a:pt x="622" y="1988"/>
                  </a:lnTo>
                  <a:lnTo>
                    <a:pt x="631" y="1953"/>
                  </a:lnTo>
                  <a:lnTo>
                    <a:pt x="644" y="1920"/>
                  </a:lnTo>
                  <a:lnTo>
                    <a:pt x="662" y="1891"/>
                  </a:lnTo>
                  <a:lnTo>
                    <a:pt x="685" y="1866"/>
                  </a:lnTo>
                  <a:lnTo>
                    <a:pt x="711" y="1842"/>
                  </a:lnTo>
                  <a:lnTo>
                    <a:pt x="740" y="1824"/>
                  </a:lnTo>
                  <a:lnTo>
                    <a:pt x="772" y="1811"/>
                  </a:lnTo>
                  <a:lnTo>
                    <a:pt x="807" y="1802"/>
                  </a:lnTo>
                  <a:lnTo>
                    <a:pt x="844" y="1799"/>
                  </a:lnTo>
                  <a:lnTo>
                    <a:pt x="844" y="1743"/>
                  </a:lnTo>
                  <a:lnTo>
                    <a:pt x="281" y="1743"/>
                  </a:lnTo>
                  <a:lnTo>
                    <a:pt x="240" y="1740"/>
                  </a:lnTo>
                  <a:lnTo>
                    <a:pt x="201" y="1731"/>
                  </a:lnTo>
                  <a:lnTo>
                    <a:pt x="163" y="1717"/>
                  </a:lnTo>
                  <a:lnTo>
                    <a:pt x="129" y="1698"/>
                  </a:lnTo>
                  <a:lnTo>
                    <a:pt x="97" y="1674"/>
                  </a:lnTo>
                  <a:lnTo>
                    <a:pt x="70" y="1646"/>
                  </a:lnTo>
                  <a:lnTo>
                    <a:pt x="45" y="1615"/>
                  </a:lnTo>
                  <a:lnTo>
                    <a:pt x="26" y="1580"/>
                  </a:lnTo>
                  <a:lnTo>
                    <a:pt x="13" y="1543"/>
                  </a:lnTo>
                  <a:lnTo>
                    <a:pt x="3" y="1503"/>
                  </a:lnTo>
                  <a:lnTo>
                    <a:pt x="0" y="1462"/>
                  </a:lnTo>
                  <a:lnTo>
                    <a:pt x="0" y="281"/>
                  </a:lnTo>
                  <a:lnTo>
                    <a:pt x="3" y="240"/>
                  </a:lnTo>
                  <a:lnTo>
                    <a:pt x="13" y="200"/>
                  </a:lnTo>
                  <a:lnTo>
                    <a:pt x="26" y="163"/>
                  </a:lnTo>
                  <a:lnTo>
                    <a:pt x="45" y="128"/>
                  </a:lnTo>
                  <a:lnTo>
                    <a:pt x="70" y="97"/>
                  </a:lnTo>
                  <a:lnTo>
                    <a:pt x="97" y="69"/>
                  </a:lnTo>
                  <a:lnTo>
                    <a:pt x="129" y="45"/>
                  </a:lnTo>
                  <a:lnTo>
                    <a:pt x="163" y="26"/>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8" name="Freeform 277"/>
            <p:cNvSpPr>
              <a:spLocks noEditPoints="1"/>
            </p:cNvSpPr>
            <p:nvPr/>
          </p:nvSpPr>
          <p:spPr bwMode="auto">
            <a:xfrm>
              <a:off x="7785099" y="4756150"/>
              <a:ext cx="485775" cy="434975"/>
            </a:xfrm>
            <a:custGeom>
              <a:avLst/>
              <a:gdLst>
                <a:gd name="T0" fmla="*/ 1293 w 2136"/>
                <a:gd name="T1" fmla="*/ 1631 h 1912"/>
                <a:gd name="T2" fmla="*/ 1405 w 2136"/>
                <a:gd name="T3" fmla="*/ 1800 h 1912"/>
                <a:gd name="T4" fmla="*/ 1455 w 2136"/>
                <a:gd name="T5" fmla="*/ 1811 h 1912"/>
                <a:gd name="T6" fmla="*/ 1493 w 2136"/>
                <a:gd name="T7" fmla="*/ 1841 h 1912"/>
                <a:gd name="T8" fmla="*/ 1515 w 2136"/>
                <a:gd name="T9" fmla="*/ 1887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800 h 1912"/>
                <a:gd name="T20" fmla="*/ 1470 w 2136"/>
                <a:gd name="T21" fmla="*/ 788 h 1912"/>
                <a:gd name="T22" fmla="*/ 1750 w 2136"/>
                <a:gd name="T23" fmla="*/ 790 h 1912"/>
                <a:gd name="T24" fmla="*/ 1780 w 2136"/>
                <a:gd name="T25" fmla="*/ 807 h 1912"/>
                <a:gd name="T26" fmla="*/ 1797 w 2136"/>
                <a:gd name="T27" fmla="*/ 836 h 1912"/>
                <a:gd name="T28" fmla="*/ 1799 w 2136"/>
                <a:gd name="T29" fmla="*/ 1115 h 1912"/>
                <a:gd name="T30" fmla="*/ 1789 w 2136"/>
                <a:gd name="T31" fmla="*/ 1148 h 1912"/>
                <a:gd name="T32" fmla="*/ 1766 w 2136"/>
                <a:gd name="T33" fmla="*/ 1173 h 1912"/>
                <a:gd name="T34" fmla="*/ 1734 w 2136"/>
                <a:gd name="T35" fmla="*/ 1181 h 1912"/>
                <a:gd name="T36" fmla="*/ 1454 w 2136"/>
                <a:gd name="T37" fmla="*/ 1179 h 1912"/>
                <a:gd name="T38" fmla="*/ 1425 w 2136"/>
                <a:gd name="T39" fmla="*/ 1162 h 1912"/>
                <a:gd name="T40" fmla="*/ 1408 w 2136"/>
                <a:gd name="T41" fmla="*/ 1133 h 1912"/>
                <a:gd name="T42" fmla="*/ 1405 w 2136"/>
                <a:gd name="T43" fmla="*/ 854 h 1912"/>
                <a:gd name="T44" fmla="*/ 1414 w 2136"/>
                <a:gd name="T45" fmla="*/ 820 h 1912"/>
                <a:gd name="T46" fmla="*/ 1438 w 2136"/>
                <a:gd name="T47" fmla="*/ 796 h 1912"/>
                <a:gd name="T48" fmla="*/ 1470 w 2136"/>
                <a:gd name="T49" fmla="*/ 788 h 1912"/>
                <a:gd name="T50" fmla="*/ 168 w 2136"/>
                <a:gd name="T51" fmla="*/ 1294 h 1912"/>
                <a:gd name="T52" fmla="*/ 1968 w 2136"/>
                <a:gd name="T53" fmla="*/ 169 h 1912"/>
                <a:gd name="T54" fmla="*/ 385 w 2136"/>
                <a:gd name="T55" fmla="*/ 0 h 1912"/>
                <a:gd name="T56" fmla="*/ 575 w 2136"/>
                <a:gd name="T57" fmla="*/ 0 h 1912"/>
                <a:gd name="T58" fmla="*/ 910 w 2136"/>
                <a:gd name="T59" fmla="*/ 0 h 1912"/>
                <a:gd name="T60" fmla="*/ 1147 w 2136"/>
                <a:gd name="T61" fmla="*/ 0 h 1912"/>
                <a:gd name="T62" fmla="*/ 1307 w 2136"/>
                <a:gd name="T63" fmla="*/ 0 h 1912"/>
                <a:gd name="T64" fmla="*/ 1653 w 2136"/>
                <a:gd name="T65" fmla="*/ 0 h 1912"/>
                <a:gd name="T66" fmla="*/ 1856 w 2136"/>
                <a:gd name="T67" fmla="*/ 0 h 1912"/>
                <a:gd name="T68" fmla="*/ 1998 w 2136"/>
                <a:gd name="T69" fmla="*/ 3 h 1912"/>
                <a:gd name="T70" fmla="*/ 2053 w 2136"/>
                <a:gd name="T71" fmla="*/ 23 h 1912"/>
                <a:gd name="T72" fmla="*/ 2097 w 2136"/>
                <a:gd name="T73" fmla="*/ 60 h 1912"/>
                <a:gd name="T74" fmla="*/ 2125 w 2136"/>
                <a:gd name="T75" fmla="*/ 110 h 1912"/>
                <a:gd name="T76" fmla="*/ 2136 w 2136"/>
                <a:gd name="T77" fmla="*/ 169 h 1912"/>
                <a:gd name="T78" fmla="*/ 2136 w 2136"/>
                <a:gd name="T79" fmla="*/ 696 h 1912"/>
                <a:gd name="T80" fmla="*/ 2136 w 2136"/>
                <a:gd name="T81" fmla="*/ 1350 h 1912"/>
                <a:gd name="T82" fmla="*/ 2125 w 2136"/>
                <a:gd name="T83" fmla="*/ 1409 h 1912"/>
                <a:gd name="T84" fmla="*/ 2097 w 2136"/>
                <a:gd name="T85" fmla="*/ 1459 h 1912"/>
                <a:gd name="T86" fmla="*/ 2053 w 2136"/>
                <a:gd name="T87" fmla="*/ 1496 h 1912"/>
                <a:gd name="T88" fmla="*/ 1998 w 2136"/>
                <a:gd name="T89" fmla="*/ 1516 h 1912"/>
                <a:gd name="T90" fmla="*/ 168 w 2136"/>
                <a:gd name="T91" fmla="*/ 1518 h 1912"/>
                <a:gd name="T92" fmla="*/ 110 w 2136"/>
                <a:gd name="T93" fmla="*/ 1507 h 1912"/>
                <a:gd name="T94" fmla="*/ 60 w 2136"/>
                <a:gd name="T95" fmla="*/ 1479 h 1912"/>
                <a:gd name="T96" fmla="*/ 23 w 2136"/>
                <a:gd name="T97" fmla="*/ 1435 h 1912"/>
                <a:gd name="T98" fmla="*/ 2 w 2136"/>
                <a:gd name="T99" fmla="*/ 1381 h 1912"/>
                <a:gd name="T100" fmla="*/ 0 w 2136"/>
                <a:gd name="T101" fmla="*/ 948 h 1912"/>
                <a:gd name="T102" fmla="*/ 0 w 2136"/>
                <a:gd name="T103" fmla="*/ 696 h 1912"/>
                <a:gd name="T104" fmla="*/ 2 w 2136"/>
                <a:gd name="T105" fmla="*/ 138 h 1912"/>
                <a:gd name="T106" fmla="*/ 23 w 2136"/>
                <a:gd name="T107" fmla="*/ 83 h 1912"/>
                <a:gd name="T108" fmla="*/ 60 w 2136"/>
                <a:gd name="T109" fmla="*/ 40 h 1912"/>
                <a:gd name="T110" fmla="*/ 110 w 2136"/>
                <a:gd name="T111" fmla="*/ 11 h 1912"/>
                <a:gd name="T112" fmla="*/ 168 w 2136"/>
                <a:gd name="T113" fmla="*/ 0 h 1912"/>
                <a:gd name="T114" fmla="*/ 385 w 2136"/>
                <a:gd name="T115"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6" h="1912">
                  <a:moveTo>
                    <a:pt x="843" y="1631"/>
                  </a:moveTo>
                  <a:lnTo>
                    <a:pt x="1293" y="1631"/>
                  </a:lnTo>
                  <a:lnTo>
                    <a:pt x="1293" y="1800"/>
                  </a:lnTo>
                  <a:lnTo>
                    <a:pt x="1405" y="1800"/>
                  </a:lnTo>
                  <a:lnTo>
                    <a:pt x="1431" y="1802"/>
                  </a:lnTo>
                  <a:lnTo>
                    <a:pt x="1455" y="1811"/>
                  </a:lnTo>
                  <a:lnTo>
                    <a:pt x="1476" y="1824"/>
                  </a:lnTo>
                  <a:lnTo>
                    <a:pt x="1493" y="1841"/>
                  </a:lnTo>
                  <a:lnTo>
                    <a:pt x="1506" y="1862"/>
                  </a:lnTo>
                  <a:lnTo>
                    <a:pt x="1515" y="1887"/>
                  </a:lnTo>
                  <a:lnTo>
                    <a:pt x="1518" y="1912"/>
                  </a:lnTo>
                  <a:lnTo>
                    <a:pt x="618" y="1912"/>
                  </a:lnTo>
                  <a:lnTo>
                    <a:pt x="621" y="1887"/>
                  </a:lnTo>
                  <a:lnTo>
                    <a:pt x="630" y="1862"/>
                  </a:lnTo>
                  <a:lnTo>
                    <a:pt x="643" y="1841"/>
                  </a:lnTo>
                  <a:lnTo>
                    <a:pt x="660" y="1824"/>
                  </a:lnTo>
                  <a:lnTo>
                    <a:pt x="681" y="1811"/>
                  </a:lnTo>
                  <a:lnTo>
                    <a:pt x="705" y="1802"/>
                  </a:lnTo>
                  <a:lnTo>
                    <a:pt x="731" y="1800"/>
                  </a:lnTo>
                  <a:lnTo>
                    <a:pt x="843" y="1800"/>
                  </a:lnTo>
                  <a:lnTo>
                    <a:pt x="843" y="1631"/>
                  </a:lnTo>
                  <a:close/>
                  <a:moveTo>
                    <a:pt x="1470" y="788"/>
                  </a:moveTo>
                  <a:lnTo>
                    <a:pt x="1734" y="788"/>
                  </a:lnTo>
                  <a:lnTo>
                    <a:pt x="1750" y="790"/>
                  </a:lnTo>
                  <a:lnTo>
                    <a:pt x="1766" y="796"/>
                  </a:lnTo>
                  <a:lnTo>
                    <a:pt x="1780" y="807"/>
                  </a:lnTo>
                  <a:lnTo>
                    <a:pt x="1789" y="820"/>
                  </a:lnTo>
                  <a:lnTo>
                    <a:pt x="1797" y="836"/>
                  </a:lnTo>
                  <a:lnTo>
                    <a:pt x="1799" y="854"/>
                  </a:lnTo>
                  <a:lnTo>
                    <a:pt x="1799" y="1115"/>
                  </a:lnTo>
                  <a:lnTo>
                    <a:pt x="1797" y="1133"/>
                  </a:lnTo>
                  <a:lnTo>
                    <a:pt x="1789" y="1148"/>
                  </a:lnTo>
                  <a:lnTo>
                    <a:pt x="1780" y="1162"/>
                  </a:lnTo>
                  <a:lnTo>
                    <a:pt x="1766" y="1173"/>
                  </a:lnTo>
                  <a:lnTo>
                    <a:pt x="1750" y="1179"/>
                  </a:lnTo>
                  <a:lnTo>
                    <a:pt x="1734" y="1181"/>
                  </a:lnTo>
                  <a:lnTo>
                    <a:pt x="1470" y="1181"/>
                  </a:lnTo>
                  <a:lnTo>
                    <a:pt x="1454" y="1179"/>
                  </a:lnTo>
                  <a:lnTo>
                    <a:pt x="1438" y="1173"/>
                  </a:lnTo>
                  <a:lnTo>
                    <a:pt x="1425" y="1162"/>
                  </a:lnTo>
                  <a:lnTo>
                    <a:pt x="1414" y="1148"/>
                  </a:lnTo>
                  <a:lnTo>
                    <a:pt x="1408" y="1133"/>
                  </a:lnTo>
                  <a:lnTo>
                    <a:pt x="1405" y="1115"/>
                  </a:lnTo>
                  <a:lnTo>
                    <a:pt x="1405" y="854"/>
                  </a:lnTo>
                  <a:lnTo>
                    <a:pt x="1408" y="836"/>
                  </a:lnTo>
                  <a:lnTo>
                    <a:pt x="1414" y="820"/>
                  </a:lnTo>
                  <a:lnTo>
                    <a:pt x="1425" y="807"/>
                  </a:lnTo>
                  <a:lnTo>
                    <a:pt x="1438" y="796"/>
                  </a:lnTo>
                  <a:lnTo>
                    <a:pt x="1454" y="790"/>
                  </a:lnTo>
                  <a:lnTo>
                    <a:pt x="1470" y="788"/>
                  </a:lnTo>
                  <a:close/>
                  <a:moveTo>
                    <a:pt x="168" y="169"/>
                  </a:moveTo>
                  <a:lnTo>
                    <a:pt x="168" y="1294"/>
                  </a:lnTo>
                  <a:lnTo>
                    <a:pt x="1968" y="1294"/>
                  </a:lnTo>
                  <a:lnTo>
                    <a:pt x="1968" y="169"/>
                  </a:lnTo>
                  <a:lnTo>
                    <a:pt x="168" y="169"/>
                  </a:lnTo>
                  <a:close/>
                  <a:moveTo>
                    <a:pt x="385" y="0"/>
                  </a:moveTo>
                  <a:lnTo>
                    <a:pt x="483" y="0"/>
                  </a:lnTo>
                  <a:lnTo>
                    <a:pt x="575" y="0"/>
                  </a:lnTo>
                  <a:lnTo>
                    <a:pt x="829" y="0"/>
                  </a:lnTo>
                  <a:lnTo>
                    <a:pt x="910" y="0"/>
                  </a:lnTo>
                  <a:lnTo>
                    <a:pt x="989" y="0"/>
                  </a:lnTo>
                  <a:lnTo>
                    <a:pt x="1147" y="0"/>
                  </a:lnTo>
                  <a:lnTo>
                    <a:pt x="1226" y="0"/>
                  </a:lnTo>
                  <a:lnTo>
                    <a:pt x="1307" y="0"/>
                  </a:lnTo>
                  <a:lnTo>
                    <a:pt x="1389"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1"/>
                  </a:lnTo>
                  <a:lnTo>
                    <a:pt x="2125" y="1409"/>
                  </a:lnTo>
                  <a:lnTo>
                    <a:pt x="2113" y="1435"/>
                  </a:lnTo>
                  <a:lnTo>
                    <a:pt x="2097" y="1459"/>
                  </a:lnTo>
                  <a:lnTo>
                    <a:pt x="2076" y="1479"/>
                  </a:lnTo>
                  <a:lnTo>
                    <a:pt x="2053" y="1496"/>
                  </a:lnTo>
                  <a:lnTo>
                    <a:pt x="2026" y="1507"/>
                  </a:lnTo>
                  <a:lnTo>
                    <a:pt x="1998" y="1516"/>
                  </a:lnTo>
                  <a:lnTo>
                    <a:pt x="1968" y="1518"/>
                  </a:lnTo>
                  <a:lnTo>
                    <a:pt x="168" y="1518"/>
                  </a:lnTo>
                  <a:lnTo>
                    <a:pt x="138" y="1516"/>
                  </a:lnTo>
                  <a:lnTo>
                    <a:pt x="110" y="1507"/>
                  </a:lnTo>
                  <a:lnTo>
                    <a:pt x="83" y="1496"/>
                  </a:lnTo>
                  <a:lnTo>
                    <a:pt x="60" y="1479"/>
                  </a:lnTo>
                  <a:lnTo>
                    <a:pt x="39" y="1459"/>
                  </a:lnTo>
                  <a:lnTo>
                    <a:pt x="23" y="1435"/>
                  </a:lnTo>
                  <a:lnTo>
                    <a:pt x="11" y="1409"/>
                  </a:lnTo>
                  <a:lnTo>
                    <a:pt x="2" y="1381"/>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9" name="Freeform 278"/>
            <p:cNvSpPr>
              <a:spLocks noEditPoints="1"/>
            </p:cNvSpPr>
            <p:nvPr/>
          </p:nvSpPr>
          <p:spPr bwMode="auto">
            <a:xfrm>
              <a:off x="7862887" y="4821238"/>
              <a:ext cx="330200" cy="203200"/>
            </a:xfrm>
            <a:custGeom>
              <a:avLst/>
              <a:gdLst>
                <a:gd name="T0" fmla="*/ 880 w 1462"/>
                <a:gd name="T1" fmla="*/ 508 h 899"/>
                <a:gd name="T2" fmla="*/ 919 w 1462"/>
                <a:gd name="T3" fmla="*/ 538 h 899"/>
                <a:gd name="T4" fmla="*/ 927 w 1462"/>
                <a:gd name="T5" fmla="*/ 833 h 899"/>
                <a:gd name="T6" fmla="*/ 908 w 1462"/>
                <a:gd name="T7" fmla="*/ 880 h 899"/>
                <a:gd name="T8" fmla="*/ 862 w 1462"/>
                <a:gd name="T9" fmla="*/ 899 h 899"/>
                <a:gd name="T10" fmla="*/ 566 w 1462"/>
                <a:gd name="T11" fmla="*/ 891 h 899"/>
                <a:gd name="T12" fmla="*/ 537 w 1462"/>
                <a:gd name="T13" fmla="*/ 851 h 899"/>
                <a:gd name="T14" fmla="*/ 537 w 1462"/>
                <a:gd name="T15" fmla="*/ 554 h 899"/>
                <a:gd name="T16" fmla="*/ 566 w 1462"/>
                <a:gd name="T17" fmla="*/ 514 h 899"/>
                <a:gd name="T18" fmla="*/ 65 w 1462"/>
                <a:gd name="T19" fmla="*/ 506 h 899"/>
                <a:gd name="T20" fmla="*/ 361 w 1462"/>
                <a:gd name="T21" fmla="*/ 514 h 899"/>
                <a:gd name="T22" fmla="*/ 391 w 1462"/>
                <a:gd name="T23" fmla="*/ 554 h 899"/>
                <a:gd name="T24" fmla="*/ 391 w 1462"/>
                <a:gd name="T25" fmla="*/ 851 h 899"/>
                <a:gd name="T26" fmla="*/ 361 w 1462"/>
                <a:gd name="T27" fmla="*/ 891 h 899"/>
                <a:gd name="T28" fmla="*/ 65 w 1462"/>
                <a:gd name="T29" fmla="*/ 899 h 899"/>
                <a:gd name="T30" fmla="*/ 19 w 1462"/>
                <a:gd name="T31" fmla="*/ 880 h 899"/>
                <a:gd name="T32" fmla="*/ 0 w 1462"/>
                <a:gd name="T33" fmla="*/ 833 h 899"/>
                <a:gd name="T34" fmla="*/ 10 w 1462"/>
                <a:gd name="T35" fmla="*/ 538 h 899"/>
                <a:gd name="T36" fmla="*/ 49 w 1462"/>
                <a:gd name="T37" fmla="*/ 508 h 899"/>
                <a:gd name="T38" fmla="*/ 1397 w 1462"/>
                <a:gd name="T39" fmla="*/ 0 h 899"/>
                <a:gd name="T40" fmla="*/ 1443 w 1462"/>
                <a:gd name="T41" fmla="*/ 19 h 899"/>
                <a:gd name="T42" fmla="*/ 1462 w 1462"/>
                <a:gd name="T43" fmla="*/ 66 h 899"/>
                <a:gd name="T44" fmla="*/ 1452 w 1462"/>
                <a:gd name="T45" fmla="*/ 360 h 899"/>
                <a:gd name="T46" fmla="*/ 1413 w 1462"/>
                <a:gd name="T47" fmla="*/ 391 h 899"/>
                <a:gd name="T48" fmla="*/ 1117 w 1462"/>
                <a:gd name="T49" fmla="*/ 391 h 899"/>
                <a:gd name="T50" fmla="*/ 1077 w 1462"/>
                <a:gd name="T51" fmla="*/ 360 h 899"/>
                <a:gd name="T52" fmla="*/ 1068 w 1462"/>
                <a:gd name="T53" fmla="*/ 66 h 899"/>
                <a:gd name="T54" fmla="*/ 1088 w 1462"/>
                <a:gd name="T55" fmla="*/ 19 h 899"/>
                <a:gd name="T56" fmla="*/ 1133 w 1462"/>
                <a:gd name="T57" fmla="*/ 0 h 899"/>
                <a:gd name="T58" fmla="*/ 880 w 1462"/>
                <a:gd name="T59" fmla="*/ 2 h 899"/>
                <a:gd name="T60" fmla="*/ 919 w 1462"/>
                <a:gd name="T61" fmla="*/ 32 h 899"/>
                <a:gd name="T62" fmla="*/ 927 w 1462"/>
                <a:gd name="T63" fmla="*/ 328 h 899"/>
                <a:gd name="T64" fmla="*/ 908 w 1462"/>
                <a:gd name="T65" fmla="*/ 374 h 899"/>
                <a:gd name="T66" fmla="*/ 862 w 1462"/>
                <a:gd name="T67" fmla="*/ 393 h 899"/>
                <a:gd name="T68" fmla="*/ 566 w 1462"/>
                <a:gd name="T69" fmla="*/ 385 h 899"/>
                <a:gd name="T70" fmla="*/ 537 w 1462"/>
                <a:gd name="T71" fmla="*/ 345 h 899"/>
                <a:gd name="T72" fmla="*/ 537 w 1462"/>
                <a:gd name="T73" fmla="*/ 48 h 899"/>
                <a:gd name="T74" fmla="*/ 566 w 1462"/>
                <a:gd name="T75" fmla="*/ 8 h 899"/>
                <a:gd name="T76" fmla="*/ 65 w 1462"/>
                <a:gd name="T77" fmla="*/ 0 h 899"/>
                <a:gd name="T78" fmla="*/ 361 w 1462"/>
                <a:gd name="T79" fmla="*/ 8 h 899"/>
                <a:gd name="T80" fmla="*/ 391 w 1462"/>
                <a:gd name="T81" fmla="*/ 48 h 899"/>
                <a:gd name="T82" fmla="*/ 391 w 1462"/>
                <a:gd name="T83" fmla="*/ 345 h 899"/>
                <a:gd name="T84" fmla="*/ 361 w 1462"/>
                <a:gd name="T85" fmla="*/ 385 h 899"/>
                <a:gd name="T86" fmla="*/ 65 w 1462"/>
                <a:gd name="T87" fmla="*/ 393 h 899"/>
                <a:gd name="T88" fmla="*/ 19 w 1462"/>
                <a:gd name="T89" fmla="*/ 374 h 899"/>
                <a:gd name="T90" fmla="*/ 0 w 1462"/>
                <a:gd name="T91" fmla="*/ 328 h 899"/>
                <a:gd name="T92" fmla="*/ 10 w 1462"/>
                <a:gd name="T93" fmla="*/ 32 h 899"/>
                <a:gd name="T94" fmla="*/ 49 w 1462"/>
                <a:gd name="T95" fmla="*/ 2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2" h="899">
                  <a:moveTo>
                    <a:pt x="600" y="506"/>
                  </a:moveTo>
                  <a:lnTo>
                    <a:pt x="862" y="506"/>
                  </a:lnTo>
                  <a:lnTo>
                    <a:pt x="880" y="508"/>
                  </a:lnTo>
                  <a:lnTo>
                    <a:pt x="896" y="514"/>
                  </a:lnTo>
                  <a:lnTo>
                    <a:pt x="908" y="525"/>
                  </a:lnTo>
                  <a:lnTo>
                    <a:pt x="919" y="538"/>
                  </a:lnTo>
                  <a:lnTo>
                    <a:pt x="925" y="554"/>
                  </a:lnTo>
                  <a:lnTo>
                    <a:pt x="927" y="572"/>
                  </a:lnTo>
                  <a:lnTo>
                    <a:pt x="927" y="833"/>
                  </a:lnTo>
                  <a:lnTo>
                    <a:pt x="925" y="851"/>
                  </a:lnTo>
                  <a:lnTo>
                    <a:pt x="919" y="866"/>
                  </a:lnTo>
                  <a:lnTo>
                    <a:pt x="908" y="880"/>
                  </a:lnTo>
                  <a:lnTo>
                    <a:pt x="896" y="891"/>
                  </a:lnTo>
                  <a:lnTo>
                    <a:pt x="880" y="897"/>
                  </a:lnTo>
                  <a:lnTo>
                    <a:pt x="862" y="899"/>
                  </a:lnTo>
                  <a:lnTo>
                    <a:pt x="600" y="899"/>
                  </a:lnTo>
                  <a:lnTo>
                    <a:pt x="582" y="897"/>
                  </a:lnTo>
                  <a:lnTo>
                    <a:pt x="566" y="891"/>
                  </a:lnTo>
                  <a:lnTo>
                    <a:pt x="554" y="880"/>
                  </a:lnTo>
                  <a:lnTo>
                    <a:pt x="543" y="866"/>
                  </a:lnTo>
                  <a:lnTo>
                    <a:pt x="537" y="851"/>
                  </a:lnTo>
                  <a:lnTo>
                    <a:pt x="535" y="833"/>
                  </a:lnTo>
                  <a:lnTo>
                    <a:pt x="535" y="572"/>
                  </a:lnTo>
                  <a:lnTo>
                    <a:pt x="537" y="554"/>
                  </a:lnTo>
                  <a:lnTo>
                    <a:pt x="543" y="538"/>
                  </a:lnTo>
                  <a:lnTo>
                    <a:pt x="554" y="525"/>
                  </a:lnTo>
                  <a:lnTo>
                    <a:pt x="566" y="514"/>
                  </a:lnTo>
                  <a:lnTo>
                    <a:pt x="582" y="508"/>
                  </a:lnTo>
                  <a:lnTo>
                    <a:pt x="600" y="506"/>
                  </a:lnTo>
                  <a:close/>
                  <a:moveTo>
                    <a:pt x="65" y="506"/>
                  </a:moveTo>
                  <a:lnTo>
                    <a:pt x="329" y="506"/>
                  </a:lnTo>
                  <a:lnTo>
                    <a:pt x="345" y="508"/>
                  </a:lnTo>
                  <a:lnTo>
                    <a:pt x="361" y="514"/>
                  </a:lnTo>
                  <a:lnTo>
                    <a:pt x="374" y="525"/>
                  </a:lnTo>
                  <a:lnTo>
                    <a:pt x="385" y="538"/>
                  </a:lnTo>
                  <a:lnTo>
                    <a:pt x="391" y="554"/>
                  </a:lnTo>
                  <a:lnTo>
                    <a:pt x="394" y="572"/>
                  </a:lnTo>
                  <a:lnTo>
                    <a:pt x="394" y="833"/>
                  </a:lnTo>
                  <a:lnTo>
                    <a:pt x="391" y="851"/>
                  </a:lnTo>
                  <a:lnTo>
                    <a:pt x="385" y="866"/>
                  </a:lnTo>
                  <a:lnTo>
                    <a:pt x="374" y="880"/>
                  </a:lnTo>
                  <a:lnTo>
                    <a:pt x="361" y="891"/>
                  </a:lnTo>
                  <a:lnTo>
                    <a:pt x="345" y="897"/>
                  </a:lnTo>
                  <a:lnTo>
                    <a:pt x="329" y="899"/>
                  </a:lnTo>
                  <a:lnTo>
                    <a:pt x="65" y="899"/>
                  </a:lnTo>
                  <a:lnTo>
                    <a:pt x="49" y="897"/>
                  </a:lnTo>
                  <a:lnTo>
                    <a:pt x="33" y="891"/>
                  </a:lnTo>
                  <a:lnTo>
                    <a:pt x="19" y="880"/>
                  </a:lnTo>
                  <a:lnTo>
                    <a:pt x="10" y="866"/>
                  </a:lnTo>
                  <a:lnTo>
                    <a:pt x="2" y="851"/>
                  </a:lnTo>
                  <a:lnTo>
                    <a:pt x="0" y="833"/>
                  </a:lnTo>
                  <a:lnTo>
                    <a:pt x="0" y="572"/>
                  </a:lnTo>
                  <a:lnTo>
                    <a:pt x="2" y="554"/>
                  </a:lnTo>
                  <a:lnTo>
                    <a:pt x="10" y="538"/>
                  </a:lnTo>
                  <a:lnTo>
                    <a:pt x="19" y="525"/>
                  </a:lnTo>
                  <a:lnTo>
                    <a:pt x="33" y="514"/>
                  </a:lnTo>
                  <a:lnTo>
                    <a:pt x="49" y="508"/>
                  </a:lnTo>
                  <a:lnTo>
                    <a:pt x="65" y="506"/>
                  </a:lnTo>
                  <a:close/>
                  <a:moveTo>
                    <a:pt x="1133" y="0"/>
                  </a:moveTo>
                  <a:lnTo>
                    <a:pt x="1397" y="0"/>
                  </a:lnTo>
                  <a:lnTo>
                    <a:pt x="1413" y="2"/>
                  </a:lnTo>
                  <a:lnTo>
                    <a:pt x="1429" y="8"/>
                  </a:lnTo>
                  <a:lnTo>
                    <a:pt x="1443" y="19"/>
                  </a:lnTo>
                  <a:lnTo>
                    <a:pt x="1452" y="32"/>
                  </a:lnTo>
                  <a:lnTo>
                    <a:pt x="1460" y="48"/>
                  </a:lnTo>
                  <a:lnTo>
                    <a:pt x="1462" y="66"/>
                  </a:lnTo>
                  <a:lnTo>
                    <a:pt x="1462" y="328"/>
                  </a:lnTo>
                  <a:lnTo>
                    <a:pt x="1460" y="345"/>
                  </a:lnTo>
                  <a:lnTo>
                    <a:pt x="1452" y="360"/>
                  </a:lnTo>
                  <a:lnTo>
                    <a:pt x="1443" y="374"/>
                  </a:lnTo>
                  <a:lnTo>
                    <a:pt x="1429" y="385"/>
                  </a:lnTo>
                  <a:lnTo>
                    <a:pt x="1413" y="391"/>
                  </a:lnTo>
                  <a:lnTo>
                    <a:pt x="1397" y="393"/>
                  </a:lnTo>
                  <a:lnTo>
                    <a:pt x="1133" y="393"/>
                  </a:lnTo>
                  <a:lnTo>
                    <a:pt x="1117" y="391"/>
                  </a:lnTo>
                  <a:lnTo>
                    <a:pt x="1101" y="385"/>
                  </a:lnTo>
                  <a:lnTo>
                    <a:pt x="1088" y="374"/>
                  </a:lnTo>
                  <a:lnTo>
                    <a:pt x="1077" y="360"/>
                  </a:lnTo>
                  <a:lnTo>
                    <a:pt x="1071" y="345"/>
                  </a:lnTo>
                  <a:lnTo>
                    <a:pt x="1068" y="328"/>
                  </a:lnTo>
                  <a:lnTo>
                    <a:pt x="1068" y="66"/>
                  </a:lnTo>
                  <a:lnTo>
                    <a:pt x="1071" y="48"/>
                  </a:lnTo>
                  <a:lnTo>
                    <a:pt x="1077" y="32"/>
                  </a:lnTo>
                  <a:lnTo>
                    <a:pt x="1088" y="19"/>
                  </a:lnTo>
                  <a:lnTo>
                    <a:pt x="1101" y="8"/>
                  </a:lnTo>
                  <a:lnTo>
                    <a:pt x="1117" y="2"/>
                  </a:lnTo>
                  <a:lnTo>
                    <a:pt x="1133" y="0"/>
                  </a:lnTo>
                  <a:close/>
                  <a:moveTo>
                    <a:pt x="600" y="0"/>
                  </a:moveTo>
                  <a:lnTo>
                    <a:pt x="862" y="0"/>
                  </a:lnTo>
                  <a:lnTo>
                    <a:pt x="880" y="2"/>
                  </a:lnTo>
                  <a:lnTo>
                    <a:pt x="896" y="8"/>
                  </a:lnTo>
                  <a:lnTo>
                    <a:pt x="908" y="19"/>
                  </a:lnTo>
                  <a:lnTo>
                    <a:pt x="919" y="32"/>
                  </a:lnTo>
                  <a:lnTo>
                    <a:pt x="925" y="48"/>
                  </a:lnTo>
                  <a:lnTo>
                    <a:pt x="927" y="66"/>
                  </a:lnTo>
                  <a:lnTo>
                    <a:pt x="927" y="328"/>
                  </a:lnTo>
                  <a:lnTo>
                    <a:pt x="925" y="345"/>
                  </a:lnTo>
                  <a:lnTo>
                    <a:pt x="919" y="360"/>
                  </a:lnTo>
                  <a:lnTo>
                    <a:pt x="908" y="374"/>
                  </a:lnTo>
                  <a:lnTo>
                    <a:pt x="896" y="385"/>
                  </a:lnTo>
                  <a:lnTo>
                    <a:pt x="880" y="391"/>
                  </a:lnTo>
                  <a:lnTo>
                    <a:pt x="862" y="393"/>
                  </a:lnTo>
                  <a:lnTo>
                    <a:pt x="600" y="393"/>
                  </a:lnTo>
                  <a:lnTo>
                    <a:pt x="582" y="391"/>
                  </a:lnTo>
                  <a:lnTo>
                    <a:pt x="566" y="385"/>
                  </a:lnTo>
                  <a:lnTo>
                    <a:pt x="554" y="374"/>
                  </a:lnTo>
                  <a:lnTo>
                    <a:pt x="543" y="360"/>
                  </a:lnTo>
                  <a:lnTo>
                    <a:pt x="537" y="345"/>
                  </a:lnTo>
                  <a:lnTo>
                    <a:pt x="535" y="328"/>
                  </a:lnTo>
                  <a:lnTo>
                    <a:pt x="535" y="66"/>
                  </a:lnTo>
                  <a:lnTo>
                    <a:pt x="537" y="48"/>
                  </a:lnTo>
                  <a:lnTo>
                    <a:pt x="543" y="32"/>
                  </a:lnTo>
                  <a:lnTo>
                    <a:pt x="554" y="19"/>
                  </a:lnTo>
                  <a:lnTo>
                    <a:pt x="566" y="8"/>
                  </a:lnTo>
                  <a:lnTo>
                    <a:pt x="582" y="2"/>
                  </a:lnTo>
                  <a:lnTo>
                    <a:pt x="600" y="0"/>
                  </a:lnTo>
                  <a:close/>
                  <a:moveTo>
                    <a:pt x="65" y="0"/>
                  </a:moveTo>
                  <a:lnTo>
                    <a:pt x="329" y="0"/>
                  </a:lnTo>
                  <a:lnTo>
                    <a:pt x="345" y="2"/>
                  </a:lnTo>
                  <a:lnTo>
                    <a:pt x="361" y="8"/>
                  </a:lnTo>
                  <a:lnTo>
                    <a:pt x="374" y="19"/>
                  </a:lnTo>
                  <a:lnTo>
                    <a:pt x="385" y="32"/>
                  </a:lnTo>
                  <a:lnTo>
                    <a:pt x="391" y="48"/>
                  </a:lnTo>
                  <a:lnTo>
                    <a:pt x="394" y="66"/>
                  </a:lnTo>
                  <a:lnTo>
                    <a:pt x="394" y="328"/>
                  </a:lnTo>
                  <a:lnTo>
                    <a:pt x="391" y="345"/>
                  </a:lnTo>
                  <a:lnTo>
                    <a:pt x="385" y="360"/>
                  </a:lnTo>
                  <a:lnTo>
                    <a:pt x="374" y="374"/>
                  </a:lnTo>
                  <a:lnTo>
                    <a:pt x="361" y="385"/>
                  </a:lnTo>
                  <a:lnTo>
                    <a:pt x="345" y="391"/>
                  </a:lnTo>
                  <a:lnTo>
                    <a:pt x="329" y="393"/>
                  </a:lnTo>
                  <a:lnTo>
                    <a:pt x="65" y="393"/>
                  </a:lnTo>
                  <a:lnTo>
                    <a:pt x="49" y="391"/>
                  </a:lnTo>
                  <a:lnTo>
                    <a:pt x="33" y="385"/>
                  </a:lnTo>
                  <a:lnTo>
                    <a:pt x="19" y="374"/>
                  </a:lnTo>
                  <a:lnTo>
                    <a:pt x="10" y="360"/>
                  </a:lnTo>
                  <a:lnTo>
                    <a:pt x="2" y="345"/>
                  </a:lnTo>
                  <a:lnTo>
                    <a:pt x="0" y="328"/>
                  </a:lnTo>
                  <a:lnTo>
                    <a:pt x="0" y="66"/>
                  </a:lnTo>
                  <a:lnTo>
                    <a:pt x="2" y="48"/>
                  </a:lnTo>
                  <a:lnTo>
                    <a:pt x="10" y="32"/>
                  </a:lnTo>
                  <a:lnTo>
                    <a:pt x="19" y="19"/>
                  </a:lnTo>
                  <a:lnTo>
                    <a:pt x="33" y="8"/>
                  </a:lnTo>
                  <a:lnTo>
                    <a:pt x="49" y="2"/>
                  </a:lnTo>
                  <a:lnTo>
                    <a:pt x="65" y="0"/>
                  </a:lnTo>
                  <a:close/>
                </a:path>
              </a:pathLst>
            </a:custGeom>
            <a:solidFill>
              <a:srgbClr val="FBBB1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80" name="Freeform 279"/>
          <p:cNvSpPr>
            <a:spLocks/>
          </p:cNvSpPr>
          <p:nvPr/>
        </p:nvSpPr>
        <p:spPr bwMode="auto">
          <a:xfrm>
            <a:off x="4159192" y="2444773"/>
            <a:ext cx="1563777" cy="1403068"/>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a:solidFill>
                <a:prstClr val="white"/>
              </a:solidFill>
              <a:latin typeface="Arial"/>
              <a:ea typeface="ＭＳ Ｐゴシック"/>
              <a:cs typeface="ＭＳ Ｐゴシック"/>
            </a:endParaRPr>
          </a:p>
        </p:txBody>
      </p:sp>
      <p:sp>
        <p:nvSpPr>
          <p:cNvPr id="281" name="Right Arrow 280"/>
          <p:cNvSpPr>
            <a:spLocks noChangeAspect="1"/>
          </p:cNvSpPr>
          <p:nvPr/>
        </p:nvSpPr>
        <p:spPr bwMode="auto">
          <a:xfrm>
            <a:off x="6137441" y="363559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82" name="Right Arrow 281"/>
          <p:cNvSpPr>
            <a:spLocks noChangeAspect="1"/>
          </p:cNvSpPr>
          <p:nvPr/>
        </p:nvSpPr>
        <p:spPr bwMode="auto">
          <a:xfrm rot="19408221">
            <a:off x="3181207" y="4350761"/>
            <a:ext cx="1529442"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83" name="Right Arrow 282"/>
          <p:cNvSpPr>
            <a:spLocks noChangeAspect="1"/>
          </p:cNvSpPr>
          <p:nvPr/>
        </p:nvSpPr>
        <p:spPr bwMode="auto">
          <a:xfrm>
            <a:off x="8996011" y="3134545"/>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0" name="Right Arrow 289"/>
          <p:cNvSpPr>
            <a:spLocks noChangeAspect="1"/>
          </p:cNvSpPr>
          <p:nvPr/>
        </p:nvSpPr>
        <p:spPr bwMode="auto">
          <a:xfrm>
            <a:off x="2789910" y="240986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1" name="Right Arrow 290"/>
          <p:cNvSpPr>
            <a:spLocks noChangeAspect="1"/>
          </p:cNvSpPr>
          <p:nvPr/>
        </p:nvSpPr>
        <p:spPr bwMode="auto">
          <a:xfrm>
            <a:off x="2789910" y="365136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2" name="Right Arrow 291"/>
          <p:cNvSpPr>
            <a:spLocks noChangeAspect="1"/>
          </p:cNvSpPr>
          <p:nvPr/>
        </p:nvSpPr>
        <p:spPr bwMode="auto">
          <a:xfrm>
            <a:off x="2789910" y="303775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293" name="Group 292"/>
          <p:cNvGrpSpPr>
            <a:grpSpLocks noChangeAspect="1"/>
          </p:cNvGrpSpPr>
          <p:nvPr/>
        </p:nvGrpSpPr>
        <p:grpSpPr>
          <a:xfrm>
            <a:off x="2707123" y="4749198"/>
            <a:ext cx="530702" cy="1358919"/>
            <a:chOff x="4210051" y="1895475"/>
            <a:chExt cx="209550" cy="536575"/>
          </a:xfrm>
        </p:grpSpPr>
        <p:sp>
          <p:nvSpPr>
            <p:cNvPr id="294" name="Freeform 293"/>
            <p:cNvSpPr>
              <a:spLocks/>
            </p:cNvSpPr>
            <p:nvPr/>
          </p:nvSpPr>
          <p:spPr bwMode="white">
            <a:xfrm>
              <a:off x="4210051" y="1895475"/>
              <a:ext cx="209550" cy="536575"/>
            </a:xfrm>
            <a:custGeom>
              <a:avLst/>
              <a:gdLst>
                <a:gd name="T0" fmla="*/ 508 w 928"/>
                <a:gd name="T1" fmla="*/ 4 h 2362"/>
                <a:gd name="T2" fmla="*/ 593 w 928"/>
                <a:gd name="T3" fmla="*/ 30 h 2362"/>
                <a:gd name="T4" fmla="*/ 665 w 928"/>
                <a:gd name="T5" fmla="*/ 77 h 2362"/>
                <a:gd name="T6" fmla="*/ 722 w 928"/>
                <a:gd name="T7" fmla="*/ 142 h 2362"/>
                <a:gd name="T8" fmla="*/ 759 w 928"/>
                <a:gd name="T9" fmla="*/ 220 h 2362"/>
                <a:gd name="T10" fmla="*/ 772 w 928"/>
                <a:gd name="T11" fmla="*/ 307 h 2362"/>
                <a:gd name="T12" fmla="*/ 760 w 928"/>
                <a:gd name="T13" fmla="*/ 397 h 2362"/>
                <a:gd name="T14" fmla="*/ 724 w 928"/>
                <a:gd name="T15" fmla="*/ 476 h 2362"/>
                <a:gd name="T16" fmla="*/ 772 w 928"/>
                <a:gd name="T17" fmla="*/ 501 h 2362"/>
                <a:gd name="T18" fmla="*/ 817 w 928"/>
                <a:gd name="T19" fmla="*/ 537 h 2362"/>
                <a:gd name="T20" fmla="*/ 855 w 928"/>
                <a:gd name="T21" fmla="*/ 583 h 2362"/>
                <a:gd name="T22" fmla="*/ 882 w 928"/>
                <a:gd name="T23" fmla="*/ 641 h 2362"/>
                <a:gd name="T24" fmla="*/ 897 w 928"/>
                <a:gd name="T25" fmla="*/ 713 h 2362"/>
                <a:gd name="T26" fmla="*/ 928 w 928"/>
                <a:gd name="T27" fmla="*/ 1184 h 2362"/>
                <a:gd name="T28" fmla="*/ 910 w 928"/>
                <a:gd name="T29" fmla="*/ 1248 h 2362"/>
                <a:gd name="T30" fmla="*/ 874 w 928"/>
                <a:gd name="T31" fmla="*/ 1304 h 2362"/>
                <a:gd name="T32" fmla="*/ 824 w 928"/>
                <a:gd name="T33" fmla="*/ 1342 h 2362"/>
                <a:gd name="T34" fmla="*/ 790 w 928"/>
                <a:gd name="T35" fmla="*/ 2218 h 2362"/>
                <a:gd name="T36" fmla="*/ 766 w 928"/>
                <a:gd name="T37" fmla="*/ 2275 h 2362"/>
                <a:gd name="T38" fmla="*/ 726 w 928"/>
                <a:gd name="T39" fmla="*/ 2321 h 2362"/>
                <a:gd name="T40" fmla="*/ 673 w 928"/>
                <a:gd name="T41" fmla="*/ 2351 h 2362"/>
                <a:gd name="T42" fmla="*/ 612 w 928"/>
                <a:gd name="T43" fmla="*/ 2362 h 2362"/>
                <a:gd name="T44" fmla="*/ 539 w 928"/>
                <a:gd name="T45" fmla="*/ 2360 h 2362"/>
                <a:gd name="T46" fmla="*/ 487 w 928"/>
                <a:gd name="T47" fmla="*/ 2343 h 2362"/>
                <a:gd name="T48" fmla="*/ 441 w 928"/>
                <a:gd name="T49" fmla="*/ 2343 h 2362"/>
                <a:gd name="T50" fmla="*/ 389 w 928"/>
                <a:gd name="T51" fmla="*/ 2360 h 2362"/>
                <a:gd name="T52" fmla="*/ 316 w 928"/>
                <a:gd name="T53" fmla="*/ 2362 h 2362"/>
                <a:gd name="T54" fmla="*/ 255 w 928"/>
                <a:gd name="T55" fmla="*/ 2351 h 2362"/>
                <a:gd name="T56" fmla="*/ 202 w 928"/>
                <a:gd name="T57" fmla="*/ 2322 h 2362"/>
                <a:gd name="T58" fmla="*/ 162 w 928"/>
                <a:gd name="T59" fmla="*/ 2276 h 2362"/>
                <a:gd name="T60" fmla="*/ 138 w 928"/>
                <a:gd name="T61" fmla="*/ 2219 h 2362"/>
                <a:gd name="T62" fmla="*/ 104 w 928"/>
                <a:gd name="T63" fmla="*/ 1342 h 2362"/>
                <a:gd name="T64" fmla="*/ 54 w 928"/>
                <a:gd name="T65" fmla="*/ 1304 h 2362"/>
                <a:gd name="T66" fmla="*/ 18 w 928"/>
                <a:gd name="T67" fmla="*/ 1248 h 2362"/>
                <a:gd name="T68" fmla="*/ 0 w 928"/>
                <a:gd name="T69" fmla="*/ 1184 h 2362"/>
                <a:gd name="T70" fmla="*/ 31 w 928"/>
                <a:gd name="T71" fmla="*/ 714 h 2362"/>
                <a:gd name="T72" fmla="*/ 45 w 928"/>
                <a:gd name="T73" fmla="*/ 642 h 2362"/>
                <a:gd name="T74" fmla="*/ 73 w 928"/>
                <a:gd name="T75" fmla="*/ 583 h 2362"/>
                <a:gd name="T76" fmla="*/ 111 w 928"/>
                <a:gd name="T77" fmla="*/ 537 h 2362"/>
                <a:gd name="T78" fmla="*/ 156 w 928"/>
                <a:gd name="T79" fmla="*/ 502 h 2362"/>
                <a:gd name="T80" fmla="*/ 204 w 928"/>
                <a:gd name="T81" fmla="*/ 476 h 2362"/>
                <a:gd name="T82" fmla="*/ 168 w 928"/>
                <a:gd name="T83" fmla="*/ 397 h 2362"/>
                <a:gd name="T84" fmla="*/ 156 w 928"/>
                <a:gd name="T85" fmla="*/ 307 h 2362"/>
                <a:gd name="T86" fmla="*/ 169 w 928"/>
                <a:gd name="T87" fmla="*/ 220 h 2362"/>
                <a:gd name="T88" fmla="*/ 206 w 928"/>
                <a:gd name="T89" fmla="*/ 142 h 2362"/>
                <a:gd name="T90" fmla="*/ 262 w 928"/>
                <a:gd name="T91" fmla="*/ 77 h 2362"/>
                <a:gd name="T92" fmla="*/ 334 w 928"/>
                <a:gd name="T93" fmla="*/ 30 h 2362"/>
                <a:gd name="T94" fmla="*/ 418 w 928"/>
                <a:gd name="T95" fmla="*/ 4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2362">
                  <a:moveTo>
                    <a:pt x="463" y="0"/>
                  </a:moveTo>
                  <a:lnTo>
                    <a:pt x="508" y="4"/>
                  </a:lnTo>
                  <a:lnTo>
                    <a:pt x="552" y="14"/>
                  </a:lnTo>
                  <a:lnTo>
                    <a:pt x="593" y="30"/>
                  </a:lnTo>
                  <a:lnTo>
                    <a:pt x="631" y="51"/>
                  </a:lnTo>
                  <a:lnTo>
                    <a:pt x="665" y="77"/>
                  </a:lnTo>
                  <a:lnTo>
                    <a:pt x="695" y="107"/>
                  </a:lnTo>
                  <a:lnTo>
                    <a:pt x="722" y="142"/>
                  </a:lnTo>
                  <a:lnTo>
                    <a:pt x="743" y="180"/>
                  </a:lnTo>
                  <a:lnTo>
                    <a:pt x="759" y="220"/>
                  </a:lnTo>
                  <a:lnTo>
                    <a:pt x="768" y="263"/>
                  </a:lnTo>
                  <a:lnTo>
                    <a:pt x="772" y="307"/>
                  </a:lnTo>
                  <a:lnTo>
                    <a:pt x="769" y="354"/>
                  </a:lnTo>
                  <a:lnTo>
                    <a:pt x="760" y="397"/>
                  </a:lnTo>
                  <a:lnTo>
                    <a:pt x="745" y="438"/>
                  </a:lnTo>
                  <a:lnTo>
                    <a:pt x="724" y="476"/>
                  </a:lnTo>
                  <a:lnTo>
                    <a:pt x="748" y="488"/>
                  </a:lnTo>
                  <a:lnTo>
                    <a:pt x="772" y="501"/>
                  </a:lnTo>
                  <a:lnTo>
                    <a:pt x="796" y="518"/>
                  </a:lnTo>
                  <a:lnTo>
                    <a:pt x="817" y="537"/>
                  </a:lnTo>
                  <a:lnTo>
                    <a:pt x="837" y="559"/>
                  </a:lnTo>
                  <a:lnTo>
                    <a:pt x="855" y="583"/>
                  </a:lnTo>
                  <a:lnTo>
                    <a:pt x="871" y="611"/>
                  </a:lnTo>
                  <a:lnTo>
                    <a:pt x="882" y="641"/>
                  </a:lnTo>
                  <a:lnTo>
                    <a:pt x="892" y="676"/>
                  </a:lnTo>
                  <a:lnTo>
                    <a:pt x="897" y="713"/>
                  </a:lnTo>
                  <a:lnTo>
                    <a:pt x="928" y="1151"/>
                  </a:lnTo>
                  <a:lnTo>
                    <a:pt x="928" y="1184"/>
                  </a:lnTo>
                  <a:lnTo>
                    <a:pt x="921" y="1217"/>
                  </a:lnTo>
                  <a:lnTo>
                    <a:pt x="910" y="1248"/>
                  </a:lnTo>
                  <a:lnTo>
                    <a:pt x="894" y="1277"/>
                  </a:lnTo>
                  <a:lnTo>
                    <a:pt x="874" y="1304"/>
                  </a:lnTo>
                  <a:lnTo>
                    <a:pt x="850" y="1325"/>
                  </a:lnTo>
                  <a:lnTo>
                    <a:pt x="824" y="1342"/>
                  </a:lnTo>
                  <a:lnTo>
                    <a:pt x="795" y="2186"/>
                  </a:lnTo>
                  <a:lnTo>
                    <a:pt x="790" y="2218"/>
                  </a:lnTo>
                  <a:lnTo>
                    <a:pt x="781" y="2248"/>
                  </a:lnTo>
                  <a:lnTo>
                    <a:pt x="766" y="2275"/>
                  </a:lnTo>
                  <a:lnTo>
                    <a:pt x="748" y="2301"/>
                  </a:lnTo>
                  <a:lnTo>
                    <a:pt x="726" y="2321"/>
                  </a:lnTo>
                  <a:lnTo>
                    <a:pt x="701" y="2339"/>
                  </a:lnTo>
                  <a:lnTo>
                    <a:pt x="673" y="2351"/>
                  </a:lnTo>
                  <a:lnTo>
                    <a:pt x="644" y="2359"/>
                  </a:lnTo>
                  <a:lnTo>
                    <a:pt x="612" y="2362"/>
                  </a:lnTo>
                  <a:lnTo>
                    <a:pt x="566" y="2362"/>
                  </a:lnTo>
                  <a:lnTo>
                    <a:pt x="539" y="2360"/>
                  </a:lnTo>
                  <a:lnTo>
                    <a:pt x="513" y="2354"/>
                  </a:lnTo>
                  <a:lnTo>
                    <a:pt x="487" y="2343"/>
                  </a:lnTo>
                  <a:lnTo>
                    <a:pt x="464" y="2330"/>
                  </a:lnTo>
                  <a:lnTo>
                    <a:pt x="441" y="2343"/>
                  </a:lnTo>
                  <a:lnTo>
                    <a:pt x="415" y="2354"/>
                  </a:lnTo>
                  <a:lnTo>
                    <a:pt x="389" y="2360"/>
                  </a:lnTo>
                  <a:lnTo>
                    <a:pt x="362" y="2362"/>
                  </a:lnTo>
                  <a:lnTo>
                    <a:pt x="316" y="2362"/>
                  </a:lnTo>
                  <a:lnTo>
                    <a:pt x="284" y="2359"/>
                  </a:lnTo>
                  <a:lnTo>
                    <a:pt x="255" y="2351"/>
                  </a:lnTo>
                  <a:lnTo>
                    <a:pt x="227" y="2339"/>
                  </a:lnTo>
                  <a:lnTo>
                    <a:pt x="202" y="2322"/>
                  </a:lnTo>
                  <a:lnTo>
                    <a:pt x="180" y="2301"/>
                  </a:lnTo>
                  <a:lnTo>
                    <a:pt x="162" y="2276"/>
                  </a:lnTo>
                  <a:lnTo>
                    <a:pt x="147" y="2249"/>
                  </a:lnTo>
                  <a:lnTo>
                    <a:pt x="138" y="2219"/>
                  </a:lnTo>
                  <a:lnTo>
                    <a:pt x="133" y="2188"/>
                  </a:lnTo>
                  <a:lnTo>
                    <a:pt x="104" y="1342"/>
                  </a:lnTo>
                  <a:lnTo>
                    <a:pt x="77" y="1325"/>
                  </a:lnTo>
                  <a:lnTo>
                    <a:pt x="54" y="1304"/>
                  </a:lnTo>
                  <a:lnTo>
                    <a:pt x="34" y="1277"/>
                  </a:lnTo>
                  <a:lnTo>
                    <a:pt x="18" y="1248"/>
                  </a:lnTo>
                  <a:lnTo>
                    <a:pt x="7" y="1217"/>
                  </a:lnTo>
                  <a:lnTo>
                    <a:pt x="0" y="1184"/>
                  </a:lnTo>
                  <a:lnTo>
                    <a:pt x="0" y="1151"/>
                  </a:lnTo>
                  <a:lnTo>
                    <a:pt x="31" y="714"/>
                  </a:lnTo>
                  <a:lnTo>
                    <a:pt x="36" y="677"/>
                  </a:lnTo>
                  <a:lnTo>
                    <a:pt x="45" y="642"/>
                  </a:lnTo>
                  <a:lnTo>
                    <a:pt x="57" y="612"/>
                  </a:lnTo>
                  <a:lnTo>
                    <a:pt x="73" y="583"/>
                  </a:lnTo>
                  <a:lnTo>
                    <a:pt x="91" y="559"/>
                  </a:lnTo>
                  <a:lnTo>
                    <a:pt x="111" y="537"/>
                  </a:lnTo>
                  <a:lnTo>
                    <a:pt x="132" y="518"/>
                  </a:lnTo>
                  <a:lnTo>
                    <a:pt x="156" y="502"/>
                  </a:lnTo>
                  <a:lnTo>
                    <a:pt x="180" y="488"/>
                  </a:lnTo>
                  <a:lnTo>
                    <a:pt x="204" y="476"/>
                  </a:lnTo>
                  <a:lnTo>
                    <a:pt x="183" y="438"/>
                  </a:lnTo>
                  <a:lnTo>
                    <a:pt x="168" y="397"/>
                  </a:lnTo>
                  <a:lnTo>
                    <a:pt x="159" y="354"/>
                  </a:lnTo>
                  <a:lnTo>
                    <a:pt x="156" y="307"/>
                  </a:lnTo>
                  <a:lnTo>
                    <a:pt x="160" y="263"/>
                  </a:lnTo>
                  <a:lnTo>
                    <a:pt x="169" y="220"/>
                  </a:lnTo>
                  <a:lnTo>
                    <a:pt x="185" y="180"/>
                  </a:lnTo>
                  <a:lnTo>
                    <a:pt x="206" y="142"/>
                  </a:lnTo>
                  <a:lnTo>
                    <a:pt x="233" y="107"/>
                  </a:lnTo>
                  <a:lnTo>
                    <a:pt x="262" y="77"/>
                  </a:lnTo>
                  <a:lnTo>
                    <a:pt x="297" y="51"/>
                  </a:lnTo>
                  <a:lnTo>
                    <a:pt x="334" y="30"/>
                  </a:lnTo>
                  <a:lnTo>
                    <a:pt x="375" y="14"/>
                  </a:lnTo>
                  <a:lnTo>
                    <a:pt x="418" y="4"/>
                  </a:lnTo>
                  <a:lnTo>
                    <a:pt x="46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5" name="Freeform 294"/>
            <p:cNvSpPr>
              <a:spLocks noEditPoints="1"/>
            </p:cNvSpPr>
            <p:nvPr/>
          </p:nvSpPr>
          <p:spPr bwMode="auto">
            <a:xfrm>
              <a:off x="4235451" y="1920875"/>
              <a:ext cx="158750" cy="485775"/>
            </a:xfrm>
            <a:custGeom>
              <a:avLst/>
              <a:gdLst>
                <a:gd name="T0" fmla="*/ 448 w 704"/>
                <a:gd name="T1" fmla="*/ 450 h 2136"/>
                <a:gd name="T2" fmla="*/ 512 w 704"/>
                <a:gd name="T3" fmla="*/ 455 h 2136"/>
                <a:gd name="T4" fmla="*/ 556 w 704"/>
                <a:gd name="T5" fmla="*/ 463 h 2136"/>
                <a:gd name="T6" fmla="*/ 591 w 704"/>
                <a:gd name="T7" fmla="*/ 477 h 2136"/>
                <a:gd name="T8" fmla="*/ 623 w 704"/>
                <a:gd name="T9" fmla="*/ 501 h 2136"/>
                <a:gd name="T10" fmla="*/ 651 w 704"/>
                <a:gd name="T11" fmla="*/ 536 h 2136"/>
                <a:gd name="T12" fmla="*/ 669 w 704"/>
                <a:gd name="T13" fmla="*/ 581 h 2136"/>
                <a:gd name="T14" fmla="*/ 704 w 704"/>
                <a:gd name="T15" fmla="*/ 1047 h 2136"/>
                <a:gd name="T16" fmla="*/ 700 w 704"/>
                <a:gd name="T17" fmla="*/ 1079 h 2136"/>
                <a:gd name="T18" fmla="*/ 684 w 704"/>
                <a:gd name="T19" fmla="*/ 1108 h 2136"/>
                <a:gd name="T20" fmla="*/ 657 w 704"/>
                <a:gd name="T21" fmla="*/ 1130 h 2136"/>
                <a:gd name="T22" fmla="*/ 620 w 704"/>
                <a:gd name="T23" fmla="*/ 1139 h 2136"/>
                <a:gd name="T24" fmla="*/ 571 w 704"/>
                <a:gd name="T25" fmla="*/ 2069 h 2136"/>
                <a:gd name="T26" fmla="*/ 560 w 704"/>
                <a:gd name="T27" fmla="*/ 2103 h 2136"/>
                <a:gd name="T28" fmla="*/ 535 w 704"/>
                <a:gd name="T29" fmla="*/ 2128 h 2136"/>
                <a:gd name="T30" fmla="*/ 500 w 704"/>
                <a:gd name="T31" fmla="*/ 2136 h 2136"/>
                <a:gd name="T32" fmla="*/ 435 w 704"/>
                <a:gd name="T33" fmla="*/ 2134 h 2136"/>
                <a:gd name="T34" fmla="*/ 405 w 704"/>
                <a:gd name="T35" fmla="*/ 2116 h 2136"/>
                <a:gd name="T36" fmla="*/ 386 w 704"/>
                <a:gd name="T37" fmla="*/ 2084 h 2136"/>
                <a:gd name="T38" fmla="*/ 384 w 704"/>
                <a:gd name="T39" fmla="*/ 1353 h 2136"/>
                <a:gd name="T40" fmla="*/ 320 w 704"/>
                <a:gd name="T41" fmla="*/ 2065 h 2136"/>
                <a:gd name="T42" fmla="*/ 311 w 704"/>
                <a:gd name="T43" fmla="*/ 2101 h 2136"/>
                <a:gd name="T44" fmla="*/ 285 w 704"/>
                <a:gd name="T45" fmla="*/ 2126 h 2136"/>
                <a:gd name="T46" fmla="*/ 250 w 704"/>
                <a:gd name="T47" fmla="*/ 2136 h 2136"/>
                <a:gd name="T48" fmla="*/ 186 w 704"/>
                <a:gd name="T49" fmla="*/ 2134 h 2136"/>
                <a:gd name="T50" fmla="*/ 156 w 704"/>
                <a:gd name="T51" fmla="*/ 2117 h 2136"/>
                <a:gd name="T52" fmla="*/ 137 w 704"/>
                <a:gd name="T53" fmla="*/ 2087 h 2136"/>
                <a:gd name="T54" fmla="*/ 102 w 704"/>
                <a:gd name="T55" fmla="*/ 1139 h 2136"/>
                <a:gd name="T56" fmla="*/ 64 w 704"/>
                <a:gd name="T57" fmla="*/ 1137 h 2136"/>
                <a:gd name="T58" fmla="*/ 33 w 704"/>
                <a:gd name="T59" fmla="*/ 1121 h 2136"/>
                <a:gd name="T60" fmla="*/ 11 w 704"/>
                <a:gd name="T61" fmla="*/ 1094 h 2136"/>
                <a:gd name="T62" fmla="*/ 0 w 704"/>
                <a:gd name="T63" fmla="*/ 1063 h 2136"/>
                <a:gd name="T64" fmla="*/ 31 w 704"/>
                <a:gd name="T65" fmla="*/ 610 h 2136"/>
                <a:gd name="T66" fmla="*/ 42 w 704"/>
                <a:gd name="T67" fmla="*/ 557 h 2136"/>
                <a:gd name="T68" fmla="*/ 66 w 704"/>
                <a:gd name="T69" fmla="*/ 517 h 2136"/>
                <a:gd name="T70" fmla="*/ 96 w 704"/>
                <a:gd name="T71" fmla="*/ 488 h 2136"/>
                <a:gd name="T72" fmla="*/ 131 w 704"/>
                <a:gd name="T73" fmla="*/ 469 h 2136"/>
                <a:gd name="T74" fmla="*/ 165 w 704"/>
                <a:gd name="T75" fmla="*/ 460 h 2136"/>
                <a:gd name="T76" fmla="*/ 222 w 704"/>
                <a:gd name="T77" fmla="*/ 452 h 2136"/>
                <a:gd name="T78" fmla="*/ 284 w 704"/>
                <a:gd name="T79" fmla="*/ 449 h 2136"/>
                <a:gd name="T80" fmla="*/ 416 w 704"/>
                <a:gd name="T81" fmla="*/ 449 h 2136"/>
                <a:gd name="T82" fmla="*/ 387 w 704"/>
                <a:gd name="T83" fmla="*/ 3 h 2136"/>
                <a:gd name="T84" fmla="*/ 450 w 704"/>
                <a:gd name="T85" fmla="*/ 26 h 2136"/>
                <a:gd name="T86" fmla="*/ 501 w 704"/>
                <a:gd name="T87" fmla="*/ 70 h 2136"/>
                <a:gd name="T88" fmla="*/ 535 w 704"/>
                <a:gd name="T89" fmla="*/ 128 h 2136"/>
                <a:gd name="T90" fmla="*/ 548 w 704"/>
                <a:gd name="T91" fmla="*/ 195 h 2136"/>
                <a:gd name="T92" fmla="*/ 536 w 704"/>
                <a:gd name="T93" fmla="*/ 265 h 2136"/>
                <a:gd name="T94" fmla="*/ 503 w 704"/>
                <a:gd name="T95" fmla="*/ 323 h 2136"/>
                <a:gd name="T96" fmla="*/ 451 w 704"/>
                <a:gd name="T97" fmla="*/ 368 h 2136"/>
                <a:gd name="T98" fmla="*/ 388 w 704"/>
                <a:gd name="T99" fmla="*/ 392 h 2136"/>
                <a:gd name="T100" fmla="*/ 316 w 704"/>
                <a:gd name="T101" fmla="*/ 392 h 2136"/>
                <a:gd name="T102" fmla="*/ 253 w 704"/>
                <a:gd name="T103" fmla="*/ 368 h 2136"/>
                <a:gd name="T104" fmla="*/ 201 w 704"/>
                <a:gd name="T105" fmla="*/ 323 h 2136"/>
                <a:gd name="T106" fmla="*/ 168 w 704"/>
                <a:gd name="T107" fmla="*/ 265 h 2136"/>
                <a:gd name="T108" fmla="*/ 156 w 704"/>
                <a:gd name="T109" fmla="*/ 195 h 2136"/>
                <a:gd name="T110" fmla="*/ 169 w 704"/>
                <a:gd name="T111" fmla="*/ 128 h 2136"/>
                <a:gd name="T112" fmla="*/ 203 w 704"/>
                <a:gd name="T113" fmla="*/ 70 h 2136"/>
                <a:gd name="T114" fmla="*/ 254 w 704"/>
                <a:gd name="T115" fmla="*/ 26 h 2136"/>
                <a:gd name="T116" fmla="*/ 317 w 704"/>
                <a:gd name="T117"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2136">
                  <a:moveTo>
                    <a:pt x="416" y="449"/>
                  </a:moveTo>
                  <a:lnTo>
                    <a:pt x="448" y="450"/>
                  </a:lnTo>
                  <a:lnTo>
                    <a:pt x="481" y="452"/>
                  </a:lnTo>
                  <a:lnTo>
                    <a:pt x="512" y="455"/>
                  </a:lnTo>
                  <a:lnTo>
                    <a:pt x="539" y="460"/>
                  </a:lnTo>
                  <a:lnTo>
                    <a:pt x="556" y="463"/>
                  </a:lnTo>
                  <a:lnTo>
                    <a:pt x="573" y="469"/>
                  </a:lnTo>
                  <a:lnTo>
                    <a:pt x="591" y="477"/>
                  </a:lnTo>
                  <a:lnTo>
                    <a:pt x="608" y="488"/>
                  </a:lnTo>
                  <a:lnTo>
                    <a:pt x="623" y="501"/>
                  </a:lnTo>
                  <a:lnTo>
                    <a:pt x="638" y="517"/>
                  </a:lnTo>
                  <a:lnTo>
                    <a:pt x="651" y="536"/>
                  </a:lnTo>
                  <a:lnTo>
                    <a:pt x="662" y="557"/>
                  </a:lnTo>
                  <a:lnTo>
                    <a:pt x="669" y="581"/>
                  </a:lnTo>
                  <a:lnTo>
                    <a:pt x="673" y="610"/>
                  </a:lnTo>
                  <a:lnTo>
                    <a:pt x="704" y="1047"/>
                  </a:lnTo>
                  <a:lnTo>
                    <a:pt x="704" y="1063"/>
                  </a:lnTo>
                  <a:lnTo>
                    <a:pt x="700" y="1079"/>
                  </a:lnTo>
                  <a:lnTo>
                    <a:pt x="693" y="1094"/>
                  </a:lnTo>
                  <a:lnTo>
                    <a:pt x="684" y="1108"/>
                  </a:lnTo>
                  <a:lnTo>
                    <a:pt x="671" y="1121"/>
                  </a:lnTo>
                  <a:lnTo>
                    <a:pt x="657" y="1130"/>
                  </a:lnTo>
                  <a:lnTo>
                    <a:pt x="639" y="1137"/>
                  </a:lnTo>
                  <a:lnTo>
                    <a:pt x="620" y="1139"/>
                  </a:lnTo>
                  <a:lnTo>
                    <a:pt x="602" y="1139"/>
                  </a:lnTo>
                  <a:lnTo>
                    <a:pt x="571" y="2069"/>
                  </a:lnTo>
                  <a:lnTo>
                    <a:pt x="567" y="2087"/>
                  </a:lnTo>
                  <a:lnTo>
                    <a:pt x="560" y="2103"/>
                  </a:lnTo>
                  <a:lnTo>
                    <a:pt x="548" y="2117"/>
                  </a:lnTo>
                  <a:lnTo>
                    <a:pt x="535" y="2128"/>
                  </a:lnTo>
                  <a:lnTo>
                    <a:pt x="518" y="2134"/>
                  </a:lnTo>
                  <a:lnTo>
                    <a:pt x="500" y="2136"/>
                  </a:lnTo>
                  <a:lnTo>
                    <a:pt x="454" y="2136"/>
                  </a:lnTo>
                  <a:lnTo>
                    <a:pt x="435" y="2134"/>
                  </a:lnTo>
                  <a:lnTo>
                    <a:pt x="419" y="2126"/>
                  </a:lnTo>
                  <a:lnTo>
                    <a:pt x="405" y="2116"/>
                  </a:lnTo>
                  <a:lnTo>
                    <a:pt x="393" y="2101"/>
                  </a:lnTo>
                  <a:lnTo>
                    <a:pt x="386" y="2084"/>
                  </a:lnTo>
                  <a:lnTo>
                    <a:pt x="384" y="2065"/>
                  </a:lnTo>
                  <a:lnTo>
                    <a:pt x="384" y="1353"/>
                  </a:lnTo>
                  <a:lnTo>
                    <a:pt x="320" y="1353"/>
                  </a:lnTo>
                  <a:lnTo>
                    <a:pt x="320" y="2065"/>
                  </a:lnTo>
                  <a:lnTo>
                    <a:pt x="318" y="2084"/>
                  </a:lnTo>
                  <a:lnTo>
                    <a:pt x="311" y="2101"/>
                  </a:lnTo>
                  <a:lnTo>
                    <a:pt x="299" y="2116"/>
                  </a:lnTo>
                  <a:lnTo>
                    <a:pt x="285" y="2126"/>
                  </a:lnTo>
                  <a:lnTo>
                    <a:pt x="269" y="2134"/>
                  </a:lnTo>
                  <a:lnTo>
                    <a:pt x="250" y="2136"/>
                  </a:lnTo>
                  <a:lnTo>
                    <a:pt x="204" y="2136"/>
                  </a:lnTo>
                  <a:lnTo>
                    <a:pt x="186" y="2134"/>
                  </a:lnTo>
                  <a:lnTo>
                    <a:pt x="169" y="2128"/>
                  </a:lnTo>
                  <a:lnTo>
                    <a:pt x="156" y="2117"/>
                  </a:lnTo>
                  <a:lnTo>
                    <a:pt x="144" y="2103"/>
                  </a:lnTo>
                  <a:lnTo>
                    <a:pt x="137" y="2087"/>
                  </a:lnTo>
                  <a:lnTo>
                    <a:pt x="133" y="2069"/>
                  </a:lnTo>
                  <a:lnTo>
                    <a:pt x="102" y="1139"/>
                  </a:lnTo>
                  <a:lnTo>
                    <a:pt x="84" y="1139"/>
                  </a:lnTo>
                  <a:lnTo>
                    <a:pt x="64" y="1137"/>
                  </a:lnTo>
                  <a:lnTo>
                    <a:pt x="47" y="1130"/>
                  </a:lnTo>
                  <a:lnTo>
                    <a:pt x="33" y="1121"/>
                  </a:lnTo>
                  <a:lnTo>
                    <a:pt x="20" y="1108"/>
                  </a:lnTo>
                  <a:lnTo>
                    <a:pt x="11" y="1094"/>
                  </a:lnTo>
                  <a:lnTo>
                    <a:pt x="4" y="1079"/>
                  </a:lnTo>
                  <a:lnTo>
                    <a:pt x="0" y="1063"/>
                  </a:lnTo>
                  <a:lnTo>
                    <a:pt x="0" y="1047"/>
                  </a:lnTo>
                  <a:lnTo>
                    <a:pt x="31" y="610"/>
                  </a:lnTo>
                  <a:lnTo>
                    <a:pt x="35" y="581"/>
                  </a:lnTo>
                  <a:lnTo>
                    <a:pt x="42" y="557"/>
                  </a:lnTo>
                  <a:lnTo>
                    <a:pt x="53" y="536"/>
                  </a:lnTo>
                  <a:lnTo>
                    <a:pt x="66" y="517"/>
                  </a:lnTo>
                  <a:lnTo>
                    <a:pt x="81" y="501"/>
                  </a:lnTo>
                  <a:lnTo>
                    <a:pt x="96" y="488"/>
                  </a:lnTo>
                  <a:lnTo>
                    <a:pt x="113" y="477"/>
                  </a:lnTo>
                  <a:lnTo>
                    <a:pt x="131" y="469"/>
                  </a:lnTo>
                  <a:lnTo>
                    <a:pt x="148" y="463"/>
                  </a:lnTo>
                  <a:lnTo>
                    <a:pt x="165" y="460"/>
                  </a:lnTo>
                  <a:lnTo>
                    <a:pt x="192" y="455"/>
                  </a:lnTo>
                  <a:lnTo>
                    <a:pt x="222" y="452"/>
                  </a:lnTo>
                  <a:lnTo>
                    <a:pt x="254" y="450"/>
                  </a:lnTo>
                  <a:lnTo>
                    <a:pt x="284" y="449"/>
                  </a:lnTo>
                  <a:lnTo>
                    <a:pt x="351" y="775"/>
                  </a:lnTo>
                  <a:lnTo>
                    <a:pt x="416" y="449"/>
                  </a:lnTo>
                  <a:close/>
                  <a:moveTo>
                    <a:pt x="352" y="0"/>
                  </a:moveTo>
                  <a:lnTo>
                    <a:pt x="387" y="3"/>
                  </a:lnTo>
                  <a:lnTo>
                    <a:pt x="420" y="13"/>
                  </a:lnTo>
                  <a:lnTo>
                    <a:pt x="450" y="26"/>
                  </a:lnTo>
                  <a:lnTo>
                    <a:pt x="478" y="46"/>
                  </a:lnTo>
                  <a:lnTo>
                    <a:pt x="501" y="70"/>
                  </a:lnTo>
                  <a:lnTo>
                    <a:pt x="521" y="97"/>
                  </a:lnTo>
                  <a:lnTo>
                    <a:pt x="535" y="128"/>
                  </a:lnTo>
                  <a:lnTo>
                    <a:pt x="544" y="161"/>
                  </a:lnTo>
                  <a:lnTo>
                    <a:pt x="548" y="195"/>
                  </a:lnTo>
                  <a:lnTo>
                    <a:pt x="545" y="231"/>
                  </a:lnTo>
                  <a:lnTo>
                    <a:pt x="536" y="265"/>
                  </a:lnTo>
                  <a:lnTo>
                    <a:pt x="522" y="296"/>
                  </a:lnTo>
                  <a:lnTo>
                    <a:pt x="503" y="323"/>
                  </a:lnTo>
                  <a:lnTo>
                    <a:pt x="479" y="348"/>
                  </a:lnTo>
                  <a:lnTo>
                    <a:pt x="451" y="368"/>
                  </a:lnTo>
                  <a:lnTo>
                    <a:pt x="421" y="382"/>
                  </a:lnTo>
                  <a:lnTo>
                    <a:pt x="388" y="392"/>
                  </a:lnTo>
                  <a:lnTo>
                    <a:pt x="352" y="395"/>
                  </a:lnTo>
                  <a:lnTo>
                    <a:pt x="316" y="392"/>
                  </a:lnTo>
                  <a:lnTo>
                    <a:pt x="283" y="382"/>
                  </a:lnTo>
                  <a:lnTo>
                    <a:pt x="253" y="368"/>
                  </a:lnTo>
                  <a:lnTo>
                    <a:pt x="225" y="348"/>
                  </a:lnTo>
                  <a:lnTo>
                    <a:pt x="201" y="323"/>
                  </a:lnTo>
                  <a:lnTo>
                    <a:pt x="182" y="296"/>
                  </a:lnTo>
                  <a:lnTo>
                    <a:pt x="168" y="265"/>
                  </a:lnTo>
                  <a:lnTo>
                    <a:pt x="159" y="231"/>
                  </a:lnTo>
                  <a:lnTo>
                    <a:pt x="156" y="195"/>
                  </a:lnTo>
                  <a:lnTo>
                    <a:pt x="160" y="161"/>
                  </a:lnTo>
                  <a:lnTo>
                    <a:pt x="169" y="128"/>
                  </a:lnTo>
                  <a:lnTo>
                    <a:pt x="183" y="97"/>
                  </a:lnTo>
                  <a:lnTo>
                    <a:pt x="203" y="70"/>
                  </a:lnTo>
                  <a:lnTo>
                    <a:pt x="226" y="46"/>
                  </a:lnTo>
                  <a:lnTo>
                    <a:pt x="254" y="26"/>
                  </a:lnTo>
                  <a:lnTo>
                    <a:pt x="284" y="13"/>
                  </a:lnTo>
                  <a:lnTo>
                    <a:pt x="317" y="3"/>
                  </a:lnTo>
                  <a:lnTo>
                    <a:pt x="3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96" name="Right Arrow 295"/>
          <p:cNvSpPr>
            <a:spLocks noChangeAspect="1"/>
          </p:cNvSpPr>
          <p:nvPr/>
        </p:nvSpPr>
        <p:spPr bwMode="auto">
          <a:xfrm>
            <a:off x="6110768" y="304923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333" name="Group 332"/>
          <p:cNvGrpSpPr/>
          <p:nvPr/>
        </p:nvGrpSpPr>
        <p:grpSpPr>
          <a:xfrm>
            <a:off x="1404574" y="3635616"/>
            <a:ext cx="945603" cy="1069094"/>
            <a:chOff x="6382512" y="4114800"/>
            <a:chExt cx="629782" cy="685800"/>
          </a:xfrm>
        </p:grpSpPr>
        <p:sp>
          <p:nvSpPr>
            <p:cNvPr id="334" name="Freeform 333"/>
            <p:cNvSpPr>
              <a:spLocks/>
            </p:cNvSpPr>
            <p:nvPr/>
          </p:nvSpPr>
          <p:spPr bwMode="white">
            <a:xfrm>
              <a:off x="6382512" y="4114800"/>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5" name="Freeform 334"/>
            <p:cNvSpPr>
              <a:spLocks noEditPoints="1"/>
            </p:cNvSpPr>
            <p:nvPr/>
          </p:nvSpPr>
          <p:spPr bwMode="auto">
            <a:xfrm>
              <a:off x="6409672" y="4141960"/>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6" name="Freeform 335"/>
            <p:cNvSpPr>
              <a:spLocks noEditPoints="1"/>
            </p:cNvSpPr>
            <p:nvPr/>
          </p:nvSpPr>
          <p:spPr bwMode="auto">
            <a:xfrm>
              <a:off x="6436833" y="4169121"/>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7" name="Freeform 336"/>
            <p:cNvSpPr>
              <a:spLocks noEditPoints="1"/>
            </p:cNvSpPr>
            <p:nvPr/>
          </p:nvSpPr>
          <p:spPr bwMode="auto">
            <a:xfrm>
              <a:off x="6487759" y="4197979"/>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63BA1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38" name="Group 337"/>
          <p:cNvGrpSpPr>
            <a:grpSpLocks noChangeAspect="1"/>
          </p:cNvGrpSpPr>
          <p:nvPr/>
        </p:nvGrpSpPr>
        <p:grpSpPr>
          <a:xfrm>
            <a:off x="1472773" y="2874375"/>
            <a:ext cx="549041" cy="607504"/>
            <a:chOff x="1111443" y="2568745"/>
            <a:chExt cx="386930" cy="428131"/>
          </a:xfrm>
        </p:grpSpPr>
        <p:sp>
          <p:nvSpPr>
            <p:cNvPr id="339" name="Freeform 338"/>
            <p:cNvSpPr>
              <a:spLocks noEditPoints="1"/>
            </p:cNvSpPr>
            <p:nvPr/>
          </p:nvSpPr>
          <p:spPr bwMode="white">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0" name="Freeform 339"/>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1" name="Freeform 340"/>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1480298882"/>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10" id="{61E57FD8-40EB-C94B-A039-D8B0C04BC8B1}" vid="{D95275CB-8BC5-3C4D-92AB-6AA90B6AD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ct:contentTypeSchema xmlns:ct="http://schemas.microsoft.com/office/2006/metadata/contentType" xmlns:ma="http://schemas.microsoft.com/office/2006/metadata/properties/metaAttributes" ct:_="" ma:_="" ma:contentTypeName="Document" ma:contentTypeID="0x010100B763EBB7AF5A98418F3B244B6B15DE31" ma:contentTypeVersion="0" ma:contentTypeDescription="Create a new document." ma:contentTypeScope="" ma:versionID="edc17f8f11aea7c1d20d6f74e66497ef">
  <xsd:schema xmlns:xsd="http://www.w3.org/2001/XMLSchema" xmlns:xs="http://www.w3.org/2001/XMLSchema" xmlns:p="http://schemas.microsoft.com/office/2006/metadata/properties" xmlns:ns1="http://schemas.microsoft.com/sharepoint/v3" targetNamespace="http://schemas.microsoft.com/office/2006/metadata/properties" ma:root="true" ma:fieldsID="fc1958f689284e262d1fa84b900a385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mso-contentType ?>
<FormTemplates xmlns="http://schemas.microsoft.com/sharepoint/v3/contenttype/forms">
  <Display>DocumentLibraryForm</Display>
  <Edit>DocumentLibraryForm</Edit>
  <New>DocumentLibraryForm</New>
</FormTemplates>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10.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11.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12.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13.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14.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15.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16.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17.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18.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19.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2.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20.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21.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22.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23.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24.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25.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26.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27.xml><?xml version="1.0" encoding="utf-8"?>
<ds:datastoreItem xmlns:ds="http://schemas.openxmlformats.org/officeDocument/2006/customXml" ds:itemID="{40E99741-D214-4E77-A335-1A72414B99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8.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29.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3.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30.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31.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32.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33.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34.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35.xml><?xml version="1.0" encoding="utf-8"?>
<ds:datastoreItem xmlns:ds="http://schemas.openxmlformats.org/officeDocument/2006/customXml" ds:itemID="{81E133DB-697E-4C10-B192-8899027B1E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www.w3.org/XML/1998/namespace"/>
    <ds:schemaRef ds:uri="http://purl.org/dc/dcmitype/"/>
  </ds:schemaRefs>
</ds:datastoreItem>
</file>

<file path=customXml/itemProps36.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37.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38.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39.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4.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40.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41.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42.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43.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44.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45.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46.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47.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48.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49.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5.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50.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51.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52.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53.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54.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55.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56.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57.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58.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6.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7.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8.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9.xml><?xml version="1.0" encoding="utf-8"?>
<ds:datastoreItem xmlns:ds="http://schemas.openxmlformats.org/officeDocument/2006/customXml" ds:itemID="{E5F80E3B-5636-41B2-898D-5D17189605B7}">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Esri_Corparte_Template-Dark</Template>
  <TotalTime>0</TotalTime>
  <Words>4150</Words>
  <Application>Microsoft Office PowerPoint</Application>
  <PresentationFormat>Widescreen</PresentationFormat>
  <Paragraphs>805</Paragraphs>
  <Slides>38</Slides>
  <Notes>38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ＭＳ Ｐゴシック</vt:lpstr>
      <vt:lpstr>Arial</vt:lpstr>
      <vt:lpstr>Avenir LT Std 55 Roman</vt:lpstr>
      <vt:lpstr>AvenirNext LT Pro Demi</vt:lpstr>
      <vt:lpstr>AvenirNext LT Pro Thin</vt:lpstr>
      <vt:lpstr>Calibri</vt:lpstr>
      <vt:lpstr>Consolas</vt:lpstr>
      <vt:lpstr>Georgia</vt:lpstr>
      <vt:lpstr>Lucida Grande</vt:lpstr>
      <vt:lpstr>Times New Roman</vt:lpstr>
      <vt:lpstr>Esri_Corporate_Template-Dark</vt:lpstr>
      <vt:lpstr>ArcGIS API for JavaScript: Using Arcade with your Apps</vt:lpstr>
      <vt:lpstr>Thank You to Our Generous Sponsor</vt:lpstr>
      <vt:lpstr>Session Goals</vt:lpstr>
      <vt:lpstr>PowerPoint Presentation</vt:lpstr>
      <vt:lpstr>Arcade Purpose</vt:lpstr>
      <vt:lpstr>Hello World</vt:lpstr>
      <vt:lpstr>PowerPoint Presentation</vt:lpstr>
      <vt:lpstr>PowerPoint Presentation</vt:lpstr>
      <vt:lpstr>ArcGIS: Make, Share, Anywhere</vt:lpstr>
      <vt:lpstr>ArcGIS Environments and Platforms </vt:lpstr>
      <vt:lpstr>ArcGIS: Make, Share, Anywhere - Challenges</vt:lpstr>
      <vt:lpstr>Arcade Goals</vt:lpstr>
      <vt:lpstr>PowerPoint Presentation</vt:lpstr>
      <vt:lpstr>Arcade Example</vt:lpstr>
      <vt:lpstr>Language Overview</vt:lpstr>
      <vt:lpstr>Arcade : Language Features</vt:lpstr>
      <vt:lpstr>Implicit Returns</vt:lpstr>
      <vt:lpstr>Case Insensitive</vt:lpstr>
      <vt:lpstr>Functions</vt:lpstr>
      <vt:lpstr>Global Variables and Profiles</vt:lpstr>
      <vt:lpstr>Type System</vt:lpstr>
      <vt:lpstr>Implicit and Explicit Type Casting</vt:lpstr>
      <vt:lpstr>If Statement</vt:lpstr>
      <vt:lpstr>For Statement</vt:lpstr>
      <vt:lpstr>User Defined Functions</vt:lpstr>
      <vt:lpstr>Variable Assignment </vt:lpstr>
      <vt:lpstr>Demos</vt:lpstr>
      <vt:lpstr>PowerPoint Presentation</vt:lpstr>
      <vt:lpstr>ESRI JS API  : Arcade Expressions</vt:lpstr>
      <vt:lpstr>ESRI JS API  : Arcade Expressions</vt:lpstr>
      <vt:lpstr>ESRI JS API  : Arcade Expressions in JS API 3.22</vt:lpstr>
      <vt:lpstr>Practicalities:   Scripts in Script</vt:lpstr>
      <vt:lpstr>Demos</vt:lpstr>
      <vt:lpstr>Arcade Interpreter : Inside of JS App using Arcade</vt:lpstr>
      <vt:lpstr>PowerPoint Presentation</vt:lpstr>
      <vt:lpstr>Resources</vt:lpstr>
      <vt:lpstr>Please Take Our Survey! </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2017-01-27T21:49:31Z</dcterms:created>
  <dcterms:modified xsi:type="dcterms:W3CDTF">2017-10-21T13:04:08Z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0x010100B763EBB7AF5A98418F3B244B6B15DE31</vt:lpwstr>
  </property>
</Properties>
</file>